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4" r:id="rId42"/>
    <p:sldId id="305" r:id="rId43"/>
    <p:sldId id="295" r:id="rId44"/>
    <p:sldId id="296" r:id="rId45"/>
    <p:sldId id="304" r:id="rId46"/>
    <p:sldId id="293" r:id="rId47"/>
    <p:sldId id="306" r:id="rId48"/>
    <p:sldId id="307" r:id="rId49"/>
    <p:sldId id="308" r:id="rId50"/>
    <p:sldId id="297" r:id="rId51"/>
    <p:sldId id="298" r:id="rId52"/>
    <p:sldId id="299" r:id="rId53"/>
    <p:sldId id="300" r:id="rId54"/>
    <p:sldId id="301" r:id="rId55"/>
    <p:sldId id="302" r:id="rId56"/>
    <p:sldId id="303" r:id="rId57"/>
  </p:sldIdLst>
  <p:sldSz cx="18288000" cy="10287000"/>
  <p:notesSz cx="6858000" cy="9144000"/>
  <p:embeddedFontLst>
    <p:embeddedFont>
      <p:font typeface="Noto Sans Hebrew" panose="020B0604020202020204"/>
      <p:regular r:id="rId59"/>
    </p:embeddedFont>
    <p:embeddedFont>
      <p:font typeface="Helvetica Hebrew Italics" panose="020B0604020202020204" charset="-79"/>
      <p:regular r:id="rId60"/>
    </p:embeddedFont>
    <p:embeddedFont>
      <p:font typeface="Noto Sans Hebrew Bold" panose="020B0604020202020204"/>
      <p:regular r:id="rId61"/>
    </p:embeddedFont>
    <p:embeddedFont>
      <p:font typeface="Helvetica World" panose="020B0604020202020204" charset="-128"/>
      <p:regular r:id="rId62"/>
    </p:embeddedFont>
    <p:embeddedFont>
      <p:font typeface="Helvetica World Bold" panose="020B0604020202020204" charset="-128"/>
      <p:regular r:id="rId63"/>
    </p:embeddedFont>
    <p:embeddedFont>
      <p:font typeface="Assistant" panose="020B0604020202020204" charset="-79"/>
      <p:regular r:id="rId64"/>
      <p:bold r:id="rId65"/>
    </p:embeddedFont>
    <p:embeddedFont>
      <p:font typeface="Assistant Bold" panose="020B0604020202020204" charset="-79"/>
      <p:regular r:id="rId66"/>
    </p:embeddedFont>
    <p:embeddedFont>
      <p:font typeface="Helvetica Hebrew" panose="020B0604020202020204" charset="-79"/>
      <p:regular r:id="rId67"/>
    </p:embeddedFont>
    <p:embeddedFont>
      <p:font typeface="Roboto Bold" panose="020B0604020202020204" charset="0"/>
      <p:regular r:id="rId68"/>
    </p:embeddedFont>
    <p:embeddedFont>
      <p:font typeface="Calibri" panose="020F0502020204030204" pitchFamily="34" charset="0"/>
      <p:regular r:id="rId69"/>
      <p:bold r:id="rId70"/>
      <p:italic r:id="rId71"/>
      <p:bold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6131FC-CC4E-44AB-BB33-7F1A1DB907E2}" v="1" dt="2026-04-30T09:38:21.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74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עדי חדד" userId="df996e7a-3fff-4b4e-a7ab-b56132dae42d" providerId="ADAL" clId="{C7787A06-D024-4EB8-A72E-EC9BC4D165FC}"/>
    <pc:docChg chg="custSel addSld modSld">
      <pc:chgData name="עדי חדד" userId="df996e7a-3fff-4b4e-a7ab-b56132dae42d" providerId="ADAL" clId="{C7787A06-D024-4EB8-A72E-EC9BC4D165FC}" dt="2026-04-30T09:39:52.091" v="211" actId="20577"/>
      <pc:docMkLst>
        <pc:docMk/>
      </pc:docMkLst>
      <pc:sldChg chg="modSp add mod">
        <pc:chgData name="עדי חדד" userId="df996e7a-3fff-4b4e-a7ab-b56132dae42d" providerId="ADAL" clId="{C7787A06-D024-4EB8-A72E-EC9BC4D165FC}" dt="2026-04-30T09:39:52.091" v="211" actId="20577"/>
        <pc:sldMkLst>
          <pc:docMk/>
          <pc:sldMk cId="1438780744" sldId="308"/>
        </pc:sldMkLst>
        <pc:spChg chg="mod">
          <ac:chgData name="עדי חדד" userId="df996e7a-3fff-4b4e-a7ab-b56132dae42d" providerId="ADAL" clId="{C7787A06-D024-4EB8-A72E-EC9BC4D165FC}" dt="2026-04-30T09:38:31.260" v="24" actId="20577"/>
          <ac:spMkLst>
            <pc:docMk/>
            <pc:sldMk cId="1438780744" sldId="308"/>
            <ac:spMk id="2" creationId="{A7B47132-0CFE-A8AA-C851-FBA9D664D58E}"/>
          </ac:spMkLst>
        </pc:spChg>
        <pc:spChg chg="mod">
          <ac:chgData name="עדי חדד" userId="df996e7a-3fff-4b4e-a7ab-b56132dae42d" providerId="ADAL" clId="{C7787A06-D024-4EB8-A72E-EC9BC4D165FC}" dt="2026-04-30T09:39:52.091" v="211" actId="20577"/>
          <ac:spMkLst>
            <pc:docMk/>
            <pc:sldMk cId="1438780744" sldId="308"/>
            <ac:spMk id="3" creationId="{3355EB8C-13F7-C5CC-5818-7B82BABE9F9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48D51-01E9-D88F-B4A0-86CD500C03D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514ED8-2368-207B-470E-D288BF419F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F66A282-BB13-E92C-253E-30E3BF298DF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9F497E8-7A62-C588-56CB-EF7AADC7402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9BF0767-CFD9-2381-8EF0-1254AA6DEB9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A324010-0307-D541-3BCE-25CB7D3CC02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41CAFBD-BBCD-1EBA-EDC1-DBCE5943D05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37807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672C6-0A60-0D97-D396-924885D5F83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CADEC8-FABF-0B49-B149-DE7E29402EF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8E403C2-D365-E048-0F3B-B0625F5589D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4F94C3C-16D8-C780-AFE5-F5C9B6A160C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96FE63A-8CC0-6486-2BA1-AD8A2D52AA0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11A2A271-89AD-B1E8-AA15-2297E40FD3E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3822B21-1083-B4F9-8079-7974728156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83746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12F53-D7C8-7ACD-7E1E-44AC5CE139E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9C4526-ED1D-7630-AE57-EE1A3A60099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DB2FE8C-F802-AAC1-BF08-F8C4724330D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2B964D4-0363-5E04-5298-7943E8B9CC5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5877ADA-42EE-1992-8AF4-6F97BA5D9B7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BC60EB3-4350-98AF-16C7-3384F3DEA76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EAE8911-2B90-01DF-27E3-1787DC4C751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14765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EADE2-626B-3DE8-CBE0-8A23522A894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8CD7A5-E8AB-2591-5C65-8F1DFA303E6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5B2B9F4-7C36-B20D-C4B1-FC658AE15A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B61084B-0DE5-41F7-EFB6-66A23921097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B43BF8D-5FA9-7013-DD1C-9EE97861442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5D7ACC6-D0B4-6CF4-4D0C-B7D4AFCA2FA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F140934-6A0C-4754-01F2-1AD6313132A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32471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53</a:t>
            </a:fld>
            <a:endParaRPr lang="cs-CZ"/>
          </a:p>
        </p:txBody>
      </p:sp>
    </p:spTree>
    <p:extLst>
      <p:ext uri="{BB962C8B-B14F-4D97-AF65-F5344CB8AC3E}">
        <p14:creationId xmlns:p14="http://schemas.microsoft.com/office/powerpoint/2010/main" val="1621718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sv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81584" y="1800769"/>
            <a:ext cx="8286604" cy="10036340"/>
          </a:xfrm>
          <a:custGeom>
            <a:avLst/>
            <a:gdLst/>
            <a:ahLst/>
            <a:cxnLst/>
            <a:rect l="l" t="t" r="r" b="b"/>
            <a:pathLst>
              <a:path w="8286604" h="10036340">
                <a:moveTo>
                  <a:pt x="0" y="0"/>
                </a:moveTo>
                <a:lnTo>
                  <a:pt x="8286604" y="0"/>
                </a:lnTo>
                <a:lnTo>
                  <a:pt x="8286604" y="10036340"/>
                </a:lnTo>
                <a:lnTo>
                  <a:pt x="0" y="10036340"/>
                </a:lnTo>
                <a:lnTo>
                  <a:pt x="0" y="0"/>
                </a:lnTo>
                <a:close/>
              </a:path>
            </a:pathLst>
          </a:custGeom>
          <a:blipFill>
            <a:blip>
              <a:extLst>
                <a:ext uri="{96DAC541-7B7A-43D3-8B79-37D633B846F1}">
                  <asvg:svgBlip xmlns:asvg="http://schemas.microsoft.com/office/drawing/2016/SVG/main" xmlns="" r:embed="rId3"/>
                </a:ext>
              </a:extLst>
            </a:blip>
            <a:stretch>
              <a:fillRect r="-21115"/>
            </a:stretch>
          </a:blipFill>
        </p:spPr>
        <p:txBody>
          <a:bodyPr/>
          <a:lstStyle/>
          <a:p>
            <a:endParaRPr lang="he-IL"/>
          </a:p>
        </p:txBody>
      </p:sp>
      <p:sp>
        <p:nvSpPr>
          <p:cNvPr id="3" name="Freeform 3"/>
          <p:cNvSpPr/>
          <p:nvPr/>
        </p:nvSpPr>
        <p:spPr>
          <a:xfrm>
            <a:off x="10990826" y="2171776"/>
            <a:ext cx="9233425" cy="9233425"/>
          </a:xfrm>
          <a:custGeom>
            <a:avLst/>
            <a:gdLst/>
            <a:ahLst/>
            <a:cxnLst/>
            <a:rect l="l" t="t" r="r" b="b"/>
            <a:pathLst>
              <a:path w="9233425" h="9233425">
                <a:moveTo>
                  <a:pt x="0" y="0"/>
                </a:moveTo>
                <a:lnTo>
                  <a:pt x="9233425" y="0"/>
                </a:lnTo>
                <a:lnTo>
                  <a:pt x="9233425" y="9233425"/>
                </a:lnTo>
                <a:lnTo>
                  <a:pt x="0" y="9233425"/>
                </a:lnTo>
                <a:lnTo>
                  <a:pt x="0" y="0"/>
                </a:lnTo>
                <a:close/>
              </a:path>
            </a:pathLst>
          </a:custGeom>
          <a:blipFill>
            <a:blip r:embed="rId4"/>
            <a:stretch>
              <a:fillRect/>
            </a:stretch>
          </a:blipFill>
        </p:spPr>
        <p:txBody>
          <a:bodyPr/>
          <a:lstStyle/>
          <a:p>
            <a:endParaRPr lang="he-IL"/>
          </a:p>
        </p:txBody>
      </p:sp>
      <p:grpSp>
        <p:nvGrpSpPr>
          <p:cNvPr id="4" name="Group 4"/>
          <p:cNvGrpSpPr>
            <a:grpSpLocks noChangeAspect="1"/>
          </p:cNvGrpSpPr>
          <p:nvPr/>
        </p:nvGrpSpPr>
        <p:grpSpPr>
          <a:xfrm>
            <a:off x="11112358" y="2322036"/>
            <a:ext cx="8993842" cy="8993806"/>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6098" r="-26098"/>
              </a:stretch>
            </a:blipFill>
          </p:spPr>
          <p:txBody>
            <a:bodyPr/>
            <a:lstStyle/>
            <a:p>
              <a:endParaRPr lang="he-IL"/>
            </a:p>
          </p:txBody>
        </p:sp>
      </p:grpSp>
      <p:sp>
        <p:nvSpPr>
          <p:cNvPr id="6" name="TextBox 6"/>
          <p:cNvSpPr txBox="1"/>
          <p:nvPr/>
        </p:nvSpPr>
        <p:spPr>
          <a:xfrm>
            <a:off x="0" y="3727768"/>
            <a:ext cx="12480809" cy="2907665"/>
          </a:xfrm>
          <a:prstGeom prst="rect">
            <a:avLst/>
          </a:prstGeom>
        </p:spPr>
        <p:txBody>
          <a:bodyPr lIns="0" tIns="0" rIns="0" bIns="0" rtlCol="0" anchor="t">
            <a:spAutoFit/>
          </a:bodyPr>
          <a:lstStyle/>
          <a:p>
            <a:pPr algn="ctr" rtl="1">
              <a:lnSpc>
                <a:spcPts val="7629"/>
              </a:lnSpc>
            </a:pPr>
            <a:r>
              <a:rPr lang="he-IL" sz="6999" b="1" spc="-83">
                <a:solidFill>
                  <a:srgbClr val="18969B"/>
                </a:solidFill>
                <a:latin typeface="Assistant Bold"/>
                <a:ea typeface="Assistant Bold"/>
                <a:cs typeface="Assistant Bold"/>
                <a:sym typeface="Assistant Bold"/>
                <a:rtl/>
              </a:rPr>
              <a:t>גיבוש תכנית אסטרטגית</a:t>
            </a:r>
          </a:p>
          <a:p>
            <a:pPr algn="ctr" rtl="1">
              <a:lnSpc>
                <a:spcPts val="7629"/>
              </a:lnSpc>
            </a:pPr>
            <a:r>
              <a:rPr lang="he-IL" sz="6999" b="1" spc="-83">
                <a:solidFill>
                  <a:srgbClr val="18969B"/>
                </a:solidFill>
                <a:latin typeface="Assistant Bold"/>
                <a:ea typeface="Assistant Bold"/>
                <a:cs typeface="Assistant Bold"/>
                <a:sym typeface="Assistant Bold"/>
                <a:rtl/>
              </a:rPr>
              <a:t>יחידת הבריאות </a:t>
            </a:r>
          </a:p>
          <a:p>
            <a:pPr marL="0" lvl="0" indent="0" algn="ctr" rtl="1">
              <a:lnSpc>
                <a:spcPts val="7629"/>
              </a:lnSpc>
            </a:pPr>
            <a:r>
              <a:rPr lang="he-IL" sz="6999" b="1" spc="-83">
                <a:solidFill>
                  <a:srgbClr val="18969B"/>
                </a:solidFill>
                <a:latin typeface="Assistant Bold"/>
                <a:ea typeface="Assistant Bold"/>
                <a:cs typeface="Assistant Bold"/>
                <a:sym typeface="Assistant Bold"/>
                <a:rtl/>
              </a:rPr>
              <a:t>שער הנגב</a:t>
            </a:r>
          </a:p>
        </p:txBody>
      </p:sp>
      <p:sp>
        <p:nvSpPr>
          <p:cNvPr id="7" name="TextBox 7"/>
          <p:cNvSpPr txBox="1"/>
          <p:nvPr/>
        </p:nvSpPr>
        <p:spPr>
          <a:xfrm>
            <a:off x="1745546" y="7216457"/>
            <a:ext cx="5148420" cy="629726"/>
          </a:xfrm>
          <a:prstGeom prst="rect">
            <a:avLst/>
          </a:prstGeom>
        </p:spPr>
        <p:txBody>
          <a:bodyPr lIns="0" tIns="0" rIns="0" bIns="0" rtlCol="0" anchor="t">
            <a:spAutoFit/>
          </a:bodyPr>
          <a:lstStyle/>
          <a:p>
            <a:pPr marL="0" lvl="0" indent="0" algn="r" rtl="1">
              <a:lnSpc>
                <a:spcPts val="5190"/>
              </a:lnSpc>
              <a:spcBef>
                <a:spcPct val="0"/>
              </a:spcBef>
            </a:pPr>
            <a:r>
              <a:rPr lang="he-IL" sz="3707" b="1">
                <a:solidFill>
                  <a:srgbClr val="18969B"/>
                </a:solidFill>
                <a:latin typeface="Assistant Bold"/>
                <a:ea typeface="Assistant Bold"/>
                <a:cs typeface="Assistant Bold"/>
                <a:sym typeface="Assistant Bold"/>
                <a:rtl/>
              </a:rPr>
              <a:t>אפריל </a:t>
            </a:r>
            <a:r>
              <a:rPr lang="en-US" sz="3707" b="1">
                <a:solidFill>
                  <a:srgbClr val="18969B"/>
                </a:solidFill>
                <a:latin typeface="Assistant Bold"/>
                <a:ea typeface="Assistant Bold"/>
                <a:cs typeface="Assistant Bold"/>
                <a:sym typeface="Assistant Bold"/>
              </a:rPr>
              <a:t>2026</a:t>
            </a:r>
          </a:p>
        </p:txBody>
      </p:sp>
      <p:sp>
        <p:nvSpPr>
          <p:cNvPr id="8" name="Freeform 8"/>
          <p:cNvSpPr/>
          <p:nvPr/>
        </p:nvSpPr>
        <p:spPr>
          <a:xfrm>
            <a:off x="509768" y="535173"/>
            <a:ext cx="4109074" cy="1217503"/>
          </a:xfrm>
          <a:custGeom>
            <a:avLst/>
            <a:gdLst/>
            <a:ahLst/>
            <a:cxnLst/>
            <a:rect l="l" t="t" r="r" b="b"/>
            <a:pathLst>
              <a:path w="4109074" h="1217503">
                <a:moveTo>
                  <a:pt x="0" y="0"/>
                </a:moveTo>
                <a:lnTo>
                  <a:pt x="4109073" y="0"/>
                </a:lnTo>
                <a:lnTo>
                  <a:pt x="4109073" y="1217503"/>
                </a:lnTo>
                <a:lnTo>
                  <a:pt x="0" y="1217503"/>
                </a:lnTo>
                <a:lnTo>
                  <a:pt x="0" y="0"/>
                </a:lnTo>
                <a:close/>
              </a:path>
            </a:pathLst>
          </a:custGeom>
          <a:blipFill>
            <a:blip r:embed="rId6"/>
            <a:stretch>
              <a:fillRect/>
            </a:stretch>
          </a:blipFill>
        </p:spPr>
        <p:txBody>
          <a:bodyPr/>
          <a:lstStyle/>
          <a:p>
            <a:endParaRPr lang="he-IL"/>
          </a:p>
        </p:txBody>
      </p:sp>
      <p:sp>
        <p:nvSpPr>
          <p:cNvPr id="9" name="Freeform 9"/>
          <p:cNvSpPr/>
          <p:nvPr/>
        </p:nvSpPr>
        <p:spPr>
          <a:xfrm>
            <a:off x="0" y="8459841"/>
            <a:ext cx="8639511" cy="1749501"/>
          </a:xfrm>
          <a:custGeom>
            <a:avLst/>
            <a:gdLst/>
            <a:ahLst/>
            <a:cxnLst/>
            <a:rect l="l" t="t" r="r" b="b"/>
            <a:pathLst>
              <a:path w="8639511" h="1749501">
                <a:moveTo>
                  <a:pt x="0" y="0"/>
                </a:moveTo>
                <a:lnTo>
                  <a:pt x="8639511" y="0"/>
                </a:lnTo>
                <a:lnTo>
                  <a:pt x="8639511" y="1749501"/>
                </a:lnTo>
                <a:lnTo>
                  <a:pt x="0" y="1749501"/>
                </a:lnTo>
                <a:lnTo>
                  <a:pt x="0" y="0"/>
                </a:lnTo>
                <a:close/>
              </a:path>
            </a:pathLst>
          </a:custGeom>
          <a:blipFill>
            <a:blip r:embed="rId7"/>
            <a:stretch>
              <a:fillRect/>
            </a:stretch>
          </a:blipFill>
        </p:spPr>
        <p:txBody>
          <a:bodyPr/>
          <a:lstStyle/>
          <a:p>
            <a:endParaRPr lang="he-IL"/>
          </a:p>
        </p:txBody>
      </p:sp>
      <p:sp>
        <p:nvSpPr>
          <p:cNvPr id="10" name="Freeform 10"/>
          <p:cNvSpPr/>
          <p:nvPr/>
        </p:nvSpPr>
        <p:spPr>
          <a:xfrm>
            <a:off x="15607538" y="145743"/>
            <a:ext cx="2489295" cy="1655026"/>
          </a:xfrm>
          <a:custGeom>
            <a:avLst/>
            <a:gdLst/>
            <a:ahLst/>
            <a:cxnLst/>
            <a:rect l="l" t="t" r="r" b="b"/>
            <a:pathLst>
              <a:path w="2489295" h="1655026">
                <a:moveTo>
                  <a:pt x="0" y="0"/>
                </a:moveTo>
                <a:lnTo>
                  <a:pt x="2489296" y="0"/>
                </a:lnTo>
                <a:lnTo>
                  <a:pt x="2489296" y="1655026"/>
                </a:lnTo>
                <a:lnTo>
                  <a:pt x="0" y="1655026"/>
                </a:lnTo>
                <a:lnTo>
                  <a:pt x="0" y="0"/>
                </a:lnTo>
                <a:close/>
              </a:path>
            </a:pathLst>
          </a:custGeom>
          <a:blipFill>
            <a:blip r:embed="rId8"/>
            <a:stretch>
              <a:fillRect/>
            </a:stretch>
          </a:blipFill>
        </p:spPr>
        <p:txBody>
          <a:bodyPr/>
          <a:lstStyle/>
          <a:p>
            <a:endParaRPr lang="he-IL"/>
          </a:p>
        </p:txBody>
      </p:sp>
      <p:sp>
        <p:nvSpPr>
          <p:cNvPr id="11" name="Freeform 11"/>
          <p:cNvSpPr/>
          <p:nvPr/>
        </p:nvSpPr>
        <p:spPr>
          <a:xfrm>
            <a:off x="5989500" y="8591336"/>
            <a:ext cx="2956489" cy="1618006"/>
          </a:xfrm>
          <a:custGeom>
            <a:avLst/>
            <a:gdLst/>
            <a:ahLst/>
            <a:cxnLst/>
            <a:rect l="l" t="t" r="r" b="b"/>
            <a:pathLst>
              <a:path w="2956489" h="1618006">
                <a:moveTo>
                  <a:pt x="0" y="0"/>
                </a:moveTo>
                <a:lnTo>
                  <a:pt x="2956489" y="0"/>
                </a:lnTo>
                <a:lnTo>
                  <a:pt x="2956489" y="1618006"/>
                </a:lnTo>
                <a:lnTo>
                  <a:pt x="0" y="1618006"/>
                </a:lnTo>
                <a:lnTo>
                  <a:pt x="0" y="0"/>
                </a:lnTo>
                <a:close/>
              </a:path>
            </a:pathLst>
          </a:custGeom>
          <a:blipFill>
            <a:blip>
              <a:extLst>
                <a:ext uri="{96DAC541-7B7A-43D3-8B79-37D633B846F1}">
                  <asvg:svgBlip xmlns:asvg="http://schemas.microsoft.com/office/drawing/2016/SVG/main" xmlns="" r:embed="rId9"/>
                </a:ext>
              </a:extLst>
            </a:blip>
            <a:stretch>
              <a:fillRect/>
            </a:stretch>
          </a:blipFill>
        </p:spPr>
        <p:txBody>
          <a:bodyPr/>
          <a:lstStyle/>
          <a:p>
            <a:endParaRPr lang="he-IL"/>
          </a:p>
        </p:txBody>
      </p:sp>
      <p:sp>
        <p:nvSpPr>
          <p:cNvPr id="12" name="TextBox 12"/>
          <p:cNvSpPr txBox="1"/>
          <p:nvPr/>
        </p:nvSpPr>
        <p:spPr>
          <a:xfrm>
            <a:off x="-250904" y="2667953"/>
            <a:ext cx="12480809" cy="983615"/>
          </a:xfrm>
          <a:prstGeom prst="rect">
            <a:avLst/>
          </a:prstGeom>
        </p:spPr>
        <p:txBody>
          <a:bodyPr lIns="0" tIns="0" rIns="0" bIns="0" rtlCol="0" anchor="t">
            <a:spAutoFit/>
          </a:bodyPr>
          <a:lstStyle/>
          <a:p>
            <a:pPr marL="0" lvl="0" indent="0" algn="ctr" rtl="1">
              <a:lnSpc>
                <a:spcPts val="7629"/>
              </a:lnSpc>
            </a:pPr>
            <a:r>
              <a:rPr lang="he-IL" sz="6999" b="1" spc="-83">
                <a:solidFill>
                  <a:srgbClr val="18969B"/>
                </a:solidFill>
                <a:latin typeface="Assistant Bold"/>
                <a:ea typeface="Assistant Bold"/>
                <a:cs typeface="Assistant Bold"/>
                <a:sym typeface="Assistant Bold"/>
                <a:rtl/>
              </a:rPr>
              <a:t>ועדת היגוי</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0" y="3693531"/>
            <a:ext cx="18288000" cy="103727"/>
            <a:chOff x="0" y="0"/>
            <a:chExt cx="4422963" cy="25086"/>
          </a:xfrm>
        </p:grpSpPr>
        <p:sp>
          <p:nvSpPr>
            <p:cNvPr id="3" name="Freeform 3"/>
            <p:cNvSpPr/>
            <p:nvPr/>
          </p:nvSpPr>
          <p:spPr>
            <a:xfrm>
              <a:off x="0" y="0"/>
              <a:ext cx="4422963" cy="25086"/>
            </a:xfrm>
            <a:custGeom>
              <a:avLst/>
              <a:gdLst/>
              <a:ahLst/>
              <a:cxnLst/>
              <a:rect l="l" t="t" r="r" b="b"/>
              <a:pathLst>
                <a:path w="4422963" h="25086">
                  <a:moveTo>
                    <a:pt x="0" y="0"/>
                  </a:moveTo>
                  <a:lnTo>
                    <a:pt x="4422963" y="0"/>
                  </a:lnTo>
                  <a:lnTo>
                    <a:pt x="4422963" y="25086"/>
                  </a:lnTo>
                  <a:lnTo>
                    <a:pt x="0" y="25086"/>
                  </a:lnTo>
                  <a:close/>
                </a:path>
              </a:pathLst>
            </a:custGeom>
            <a:gradFill rotWithShape="1">
              <a:gsLst>
                <a:gs pos="0">
                  <a:srgbClr val="1BBABF">
                    <a:alpha val="100000"/>
                  </a:srgbClr>
                </a:gs>
                <a:gs pos="50000">
                  <a:srgbClr val="168992">
                    <a:alpha val="100000"/>
                  </a:srgbClr>
                </a:gs>
                <a:gs pos="100000">
                  <a:srgbClr val="043C40">
                    <a:alpha val="100000"/>
                  </a:srgbClr>
                </a:gs>
              </a:gsLst>
              <a:lin ang="0"/>
            </a:gradFill>
          </p:spPr>
          <p:txBody>
            <a:bodyPr/>
            <a:lstStyle/>
            <a:p>
              <a:endParaRPr lang="he-IL"/>
            </a:p>
          </p:txBody>
        </p:sp>
        <p:sp>
          <p:nvSpPr>
            <p:cNvPr id="4" name="TextBox 4"/>
            <p:cNvSpPr txBox="1"/>
            <p:nvPr/>
          </p:nvSpPr>
          <p:spPr>
            <a:xfrm>
              <a:off x="0" y="-66675"/>
              <a:ext cx="4422963" cy="91761"/>
            </a:xfrm>
            <a:prstGeom prst="rect">
              <a:avLst/>
            </a:prstGeom>
          </p:spPr>
          <p:txBody>
            <a:bodyPr lIns="50800" tIns="50800" rIns="50800" bIns="50800" rtlCol="0" anchor="ctr"/>
            <a:lstStyle/>
            <a:p>
              <a:pPr algn="ctr">
                <a:lnSpc>
                  <a:spcPts val="5179"/>
                </a:lnSpc>
                <a:spcBef>
                  <a:spcPct val="0"/>
                </a:spcBef>
              </a:pPr>
              <a:endParaRPr/>
            </a:p>
          </p:txBody>
        </p:sp>
      </p:grpSp>
      <p:grpSp>
        <p:nvGrpSpPr>
          <p:cNvPr id="5" name="Group 5"/>
          <p:cNvGrpSpPr/>
          <p:nvPr/>
        </p:nvGrpSpPr>
        <p:grpSpPr>
          <a:xfrm>
            <a:off x="2288513" y="3587185"/>
            <a:ext cx="316421" cy="31642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7" name="TextBox 7"/>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grpSp>
        <p:nvGrpSpPr>
          <p:cNvPr id="8" name="Group 8"/>
          <p:cNvGrpSpPr/>
          <p:nvPr/>
        </p:nvGrpSpPr>
        <p:grpSpPr>
          <a:xfrm>
            <a:off x="12525611" y="3535321"/>
            <a:ext cx="316421" cy="31642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0" name="TextBox 10"/>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grpSp>
        <p:nvGrpSpPr>
          <p:cNvPr id="11" name="Group 11"/>
          <p:cNvGrpSpPr/>
          <p:nvPr/>
        </p:nvGrpSpPr>
        <p:grpSpPr>
          <a:xfrm>
            <a:off x="16598715" y="3535321"/>
            <a:ext cx="316421" cy="31642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3" name="TextBox 13"/>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sp>
        <p:nvSpPr>
          <p:cNvPr id="14" name="Freeform 14"/>
          <p:cNvSpPr/>
          <p:nvPr/>
        </p:nvSpPr>
        <p:spPr>
          <a:xfrm>
            <a:off x="16096341" y="4734355"/>
            <a:ext cx="1004749" cy="1136915"/>
          </a:xfrm>
          <a:custGeom>
            <a:avLst/>
            <a:gdLst/>
            <a:ahLst/>
            <a:cxnLst/>
            <a:rect l="l" t="t" r="r" b="b"/>
            <a:pathLst>
              <a:path w="1004749" h="1136915">
                <a:moveTo>
                  <a:pt x="0" y="0"/>
                </a:moveTo>
                <a:lnTo>
                  <a:pt x="1004749" y="0"/>
                </a:lnTo>
                <a:lnTo>
                  <a:pt x="1004749" y="1136916"/>
                </a:lnTo>
                <a:lnTo>
                  <a:pt x="0" y="113691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grpSp>
        <p:nvGrpSpPr>
          <p:cNvPr id="15" name="Group 15"/>
          <p:cNvGrpSpPr/>
          <p:nvPr/>
        </p:nvGrpSpPr>
        <p:grpSpPr>
          <a:xfrm>
            <a:off x="7849945" y="3535321"/>
            <a:ext cx="316421" cy="31642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69B"/>
            </a:solidFill>
          </p:spPr>
          <p:txBody>
            <a:bodyPr/>
            <a:lstStyle/>
            <a:p>
              <a:endParaRPr lang="he-IL"/>
            </a:p>
          </p:txBody>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5179"/>
                </a:lnSpc>
              </a:pPr>
              <a:endParaRPr/>
            </a:p>
          </p:txBody>
        </p:sp>
      </p:grpSp>
      <p:sp>
        <p:nvSpPr>
          <p:cNvPr id="18" name="Freeform 18"/>
          <p:cNvSpPr/>
          <p:nvPr/>
        </p:nvSpPr>
        <p:spPr>
          <a:xfrm>
            <a:off x="1772366" y="4957983"/>
            <a:ext cx="1348715" cy="1345343"/>
          </a:xfrm>
          <a:custGeom>
            <a:avLst/>
            <a:gdLst/>
            <a:ahLst/>
            <a:cxnLst/>
            <a:rect l="l" t="t" r="r" b="b"/>
            <a:pathLst>
              <a:path w="1348715" h="1345343">
                <a:moveTo>
                  <a:pt x="0" y="0"/>
                </a:moveTo>
                <a:lnTo>
                  <a:pt x="1348715" y="0"/>
                </a:lnTo>
                <a:lnTo>
                  <a:pt x="1348715" y="1345343"/>
                </a:lnTo>
                <a:lnTo>
                  <a:pt x="0" y="1345343"/>
                </a:lnTo>
                <a:lnTo>
                  <a:pt x="0" y="0"/>
                </a:lnTo>
                <a:close/>
              </a:path>
            </a:pathLst>
          </a:custGeom>
          <a:blipFill>
            <a:blip>
              <a:extLst>
                <a:ext uri="{96DAC541-7B7A-43D3-8B79-37D633B846F1}">
                  <asvg:svgBlip xmlns:asvg="http://schemas.microsoft.com/office/drawing/2016/SVG/main" xmlns="" r:embed="rId4"/>
                </a:ext>
              </a:extLst>
            </a:blip>
            <a:stretch>
              <a:fillRect/>
            </a:stretch>
          </a:blipFill>
        </p:spPr>
        <p:txBody>
          <a:bodyPr/>
          <a:lstStyle/>
          <a:p>
            <a:endParaRPr lang="he-IL"/>
          </a:p>
        </p:txBody>
      </p:sp>
      <p:sp>
        <p:nvSpPr>
          <p:cNvPr id="19" name="Freeform 19"/>
          <p:cNvSpPr/>
          <p:nvPr/>
        </p:nvSpPr>
        <p:spPr>
          <a:xfrm>
            <a:off x="11650127" y="4530928"/>
            <a:ext cx="1742066" cy="1556971"/>
          </a:xfrm>
          <a:custGeom>
            <a:avLst/>
            <a:gdLst/>
            <a:ahLst/>
            <a:cxnLst/>
            <a:rect l="l" t="t" r="r" b="b"/>
            <a:pathLst>
              <a:path w="1742066" h="1556971">
                <a:moveTo>
                  <a:pt x="0" y="0"/>
                </a:moveTo>
                <a:lnTo>
                  <a:pt x="1742066" y="0"/>
                </a:lnTo>
                <a:lnTo>
                  <a:pt x="1742066" y="1556971"/>
                </a:lnTo>
                <a:lnTo>
                  <a:pt x="0" y="1556971"/>
                </a:lnTo>
                <a:lnTo>
                  <a:pt x="0" y="0"/>
                </a:lnTo>
                <a:close/>
              </a:path>
            </a:pathLst>
          </a:custGeom>
          <a:blipFill>
            <a:blip>
              <a:extLst>
                <a:ext uri="{96DAC541-7B7A-43D3-8B79-37D633B846F1}">
                  <asvg:svgBlip xmlns:asvg="http://schemas.microsoft.com/office/drawing/2016/SVG/main" xmlns="" r:embed="rId5"/>
                </a:ext>
              </a:extLst>
            </a:blip>
            <a:stretch>
              <a:fillRect/>
            </a:stretch>
          </a:blipFill>
        </p:spPr>
        <p:txBody>
          <a:bodyPr/>
          <a:lstStyle/>
          <a:p>
            <a:endParaRPr lang="he-IL"/>
          </a:p>
        </p:txBody>
      </p:sp>
      <p:sp>
        <p:nvSpPr>
          <p:cNvPr id="20" name="Freeform 20"/>
          <p:cNvSpPr/>
          <p:nvPr/>
        </p:nvSpPr>
        <p:spPr>
          <a:xfrm>
            <a:off x="6457601" y="4728042"/>
            <a:ext cx="1856006" cy="1575285"/>
          </a:xfrm>
          <a:custGeom>
            <a:avLst/>
            <a:gdLst/>
            <a:ahLst/>
            <a:cxnLst/>
            <a:rect l="l" t="t" r="r" b="b"/>
            <a:pathLst>
              <a:path w="1856006" h="1575285">
                <a:moveTo>
                  <a:pt x="0" y="0"/>
                </a:moveTo>
                <a:lnTo>
                  <a:pt x="1856006" y="0"/>
                </a:lnTo>
                <a:lnTo>
                  <a:pt x="1856006" y="1575284"/>
                </a:lnTo>
                <a:lnTo>
                  <a:pt x="0" y="1575284"/>
                </a:lnTo>
                <a:lnTo>
                  <a:pt x="0" y="0"/>
                </a:lnTo>
                <a:close/>
              </a:path>
            </a:pathLst>
          </a:custGeom>
          <a:blipFill>
            <a:blip>
              <a:extLst>
                <a:ext uri="{96DAC541-7B7A-43D3-8B79-37D633B846F1}">
                  <asvg:svgBlip xmlns:asvg="http://schemas.microsoft.com/office/drawing/2016/SVG/main" xmlns="" r:embed="rId6"/>
                </a:ext>
              </a:extLst>
            </a:blip>
            <a:stretch>
              <a:fillRect/>
            </a:stretch>
          </a:blipFill>
        </p:spPr>
        <p:txBody>
          <a:bodyPr/>
          <a:lstStyle/>
          <a:p>
            <a:endParaRPr lang="he-IL"/>
          </a:p>
        </p:txBody>
      </p:sp>
      <p:sp>
        <p:nvSpPr>
          <p:cNvPr id="21" name="TextBox 21"/>
          <p:cNvSpPr txBox="1"/>
          <p:nvPr/>
        </p:nvSpPr>
        <p:spPr>
          <a:xfrm>
            <a:off x="4691519" y="862606"/>
            <a:ext cx="8666660" cy="805815"/>
          </a:xfrm>
          <a:prstGeom prst="rect">
            <a:avLst/>
          </a:prstGeom>
        </p:spPr>
        <p:txBody>
          <a:bodyPr lIns="0" tIns="0" rIns="0" bIns="0" rtlCol="0" anchor="t">
            <a:spAutoFit/>
          </a:bodyPr>
          <a:lstStyle/>
          <a:p>
            <a:pPr marL="0" lvl="0" indent="0" algn="r" rtl="1">
              <a:lnSpc>
                <a:spcPts val="6180"/>
              </a:lnSpc>
            </a:pPr>
            <a:r>
              <a:rPr lang="he-IL" sz="6000" b="1" spc="-72">
                <a:solidFill>
                  <a:srgbClr val="04588C"/>
                </a:solidFill>
                <a:latin typeface="Assistant Bold"/>
                <a:ea typeface="Assistant Bold"/>
                <a:cs typeface="Assistant Bold"/>
                <a:sym typeface="Assistant Bold"/>
                <a:rtl/>
              </a:rPr>
              <a:t>מתודולוגיה ודרכי פעולה</a:t>
            </a:r>
          </a:p>
        </p:txBody>
      </p:sp>
      <p:sp>
        <p:nvSpPr>
          <p:cNvPr id="22" name="TextBox 22"/>
          <p:cNvSpPr txBox="1"/>
          <p:nvPr/>
        </p:nvSpPr>
        <p:spPr>
          <a:xfrm>
            <a:off x="14915873" y="2468521"/>
            <a:ext cx="3135222"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פרופיל רשותי</a:t>
            </a:r>
          </a:p>
        </p:txBody>
      </p:sp>
      <p:sp>
        <p:nvSpPr>
          <p:cNvPr id="23" name="TextBox 23"/>
          <p:cNvSpPr txBox="1"/>
          <p:nvPr/>
        </p:nvSpPr>
        <p:spPr>
          <a:xfrm>
            <a:off x="14098302" y="6564432"/>
            <a:ext cx="3800019" cy="2693868"/>
          </a:xfrm>
          <a:prstGeom prst="rect">
            <a:avLst/>
          </a:prstGeom>
        </p:spPr>
        <p:txBody>
          <a:bodyPr lIns="0" tIns="0" rIns="0" bIns="0" rtlCol="0" anchor="t">
            <a:spAutoFit/>
          </a:bodyPr>
          <a:lstStyle/>
          <a:p>
            <a:pPr algn="r" rtl="1">
              <a:lnSpc>
                <a:spcPts val="5344"/>
              </a:lnSpc>
            </a:pPr>
            <a:r>
              <a:rPr lang="he-IL" sz="3817" spc="-87">
                <a:solidFill>
                  <a:srgbClr val="000000"/>
                </a:solidFill>
                <a:latin typeface="Assistant"/>
                <a:ea typeface="Assistant"/>
                <a:cs typeface="Assistant"/>
                <a:sym typeface="Assistant"/>
                <a:rtl/>
              </a:rPr>
              <a:t>מיפוי המצב הקיים, צרכים, פערים ומיקודים</a:t>
            </a:r>
          </a:p>
          <a:p>
            <a:pPr marL="0" lvl="0" indent="0" algn="r" rtl="1">
              <a:lnSpc>
                <a:spcPts val="5344"/>
              </a:lnSpc>
            </a:pPr>
            <a:r>
              <a:rPr lang="he-IL" sz="3817" spc="-87">
                <a:solidFill>
                  <a:srgbClr val="000000"/>
                </a:solidFill>
                <a:latin typeface="Assistant"/>
                <a:ea typeface="Assistant"/>
                <a:cs typeface="Assistant"/>
                <a:sym typeface="Assistant"/>
                <a:rtl/>
              </a:rPr>
              <a:t>פיזי, קהילה ופרט</a:t>
            </a:r>
          </a:p>
        </p:txBody>
      </p:sp>
      <p:sp>
        <p:nvSpPr>
          <p:cNvPr id="24" name="TextBox 24"/>
          <p:cNvSpPr txBox="1"/>
          <p:nvPr/>
        </p:nvSpPr>
        <p:spPr>
          <a:xfrm>
            <a:off x="168151" y="6573674"/>
            <a:ext cx="3800019" cy="2017593"/>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סקרים חצי שנתיים, תמונת מצב, שביעות רצון ומגמות</a:t>
            </a:r>
          </a:p>
        </p:txBody>
      </p:sp>
      <p:sp>
        <p:nvSpPr>
          <p:cNvPr id="25" name="TextBox 25"/>
          <p:cNvSpPr txBox="1"/>
          <p:nvPr/>
        </p:nvSpPr>
        <p:spPr>
          <a:xfrm>
            <a:off x="10320858" y="6573674"/>
            <a:ext cx="3800019" cy="2693868"/>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כיווני פעולה, פיתוח כלים, מהלכים משותפים, על בסיס המיפוי</a:t>
            </a:r>
          </a:p>
        </p:txBody>
      </p:sp>
      <p:sp>
        <p:nvSpPr>
          <p:cNvPr id="26" name="TextBox 26"/>
          <p:cNvSpPr txBox="1"/>
          <p:nvPr/>
        </p:nvSpPr>
        <p:spPr>
          <a:xfrm>
            <a:off x="5224830" y="6731951"/>
            <a:ext cx="3800019" cy="2017593"/>
          </a:xfrm>
          <a:prstGeom prst="rect">
            <a:avLst/>
          </a:prstGeom>
        </p:spPr>
        <p:txBody>
          <a:bodyPr lIns="0" tIns="0" rIns="0" bIns="0" rtlCol="0" anchor="t">
            <a:spAutoFit/>
          </a:bodyPr>
          <a:lstStyle/>
          <a:p>
            <a:pPr marL="0" lvl="0" indent="0" algn="r" rtl="1">
              <a:lnSpc>
                <a:spcPts val="5344"/>
              </a:lnSpc>
            </a:pPr>
            <a:r>
              <a:rPr lang="he-IL" sz="3817" spc="-87">
                <a:solidFill>
                  <a:srgbClr val="000000"/>
                </a:solidFill>
                <a:latin typeface="Assistant"/>
                <a:ea typeface="Assistant"/>
                <a:cs typeface="Assistant"/>
                <a:sym typeface="Assistant"/>
                <a:rtl/>
              </a:rPr>
              <a:t>פיתוח משותף של מענים, בהתאם לצרכים</a:t>
            </a:r>
          </a:p>
        </p:txBody>
      </p:sp>
      <p:sp>
        <p:nvSpPr>
          <p:cNvPr id="27" name="TextBox 27"/>
          <p:cNvSpPr txBox="1"/>
          <p:nvPr/>
        </p:nvSpPr>
        <p:spPr>
          <a:xfrm>
            <a:off x="168151" y="2468521"/>
            <a:ext cx="3631869"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הערכה ומדידה</a:t>
            </a:r>
          </a:p>
        </p:txBody>
      </p:sp>
      <p:sp>
        <p:nvSpPr>
          <p:cNvPr id="28" name="TextBox 28"/>
          <p:cNvSpPr txBox="1"/>
          <p:nvPr/>
        </p:nvSpPr>
        <p:spPr>
          <a:xfrm>
            <a:off x="10026658" y="2468521"/>
            <a:ext cx="3199435"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תכנון</a:t>
            </a:r>
          </a:p>
        </p:txBody>
      </p:sp>
      <p:sp>
        <p:nvSpPr>
          <p:cNvPr id="29" name="TextBox 29"/>
          <p:cNvSpPr txBox="1"/>
          <p:nvPr/>
        </p:nvSpPr>
        <p:spPr>
          <a:xfrm>
            <a:off x="6733994" y="2468521"/>
            <a:ext cx="1900010" cy="712722"/>
          </a:xfrm>
          <a:prstGeom prst="rect">
            <a:avLst/>
          </a:prstGeom>
        </p:spPr>
        <p:txBody>
          <a:bodyPr lIns="0" tIns="0" rIns="0" bIns="0" rtlCol="0" anchor="t">
            <a:spAutoFit/>
          </a:bodyPr>
          <a:lstStyle/>
          <a:p>
            <a:pPr marL="0" lvl="0" indent="0" algn="r" rtl="1">
              <a:lnSpc>
                <a:spcPts val="5866"/>
              </a:lnSpc>
              <a:spcBef>
                <a:spcPct val="0"/>
              </a:spcBef>
            </a:pPr>
            <a:r>
              <a:rPr lang="he-IL" sz="4190" b="1">
                <a:solidFill>
                  <a:srgbClr val="18969B"/>
                </a:solidFill>
                <a:latin typeface="Assistant Bold"/>
                <a:ea typeface="Assistant Bold"/>
                <a:cs typeface="Assistant Bold"/>
                <a:sym typeface="Assistant Bold"/>
                <a:rtl/>
              </a:rPr>
              <a:t>יישום</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1707704" y="319994"/>
            <a:ext cx="11655126" cy="10358493"/>
          </a:xfrm>
          <a:custGeom>
            <a:avLst/>
            <a:gdLst/>
            <a:ahLst/>
            <a:cxnLst/>
            <a:rect l="l" t="t" r="r" b="b"/>
            <a:pathLst>
              <a:path w="11655126" h="10358493">
                <a:moveTo>
                  <a:pt x="0" y="0"/>
                </a:moveTo>
                <a:lnTo>
                  <a:pt x="11655125" y="0"/>
                </a:lnTo>
                <a:lnTo>
                  <a:pt x="11655125" y="10358493"/>
                </a:lnTo>
                <a:lnTo>
                  <a:pt x="0" y="10358493"/>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3" name="TextBox 3"/>
          <p:cNvSpPr txBox="1"/>
          <p:nvPr/>
        </p:nvSpPr>
        <p:spPr>
          <a:xfrm>
            <a:off x="6406554" y="2398781"/>
            <a:ext cx="2257425" cy="927101"/>
          </a:xfrm>
          <a:prstGeom prst="rect">
            <a:avLst/>
          </a:prstGeom>
        </p:spPr>
        <p:txBody>
          <a:bodyPr lIns="0" tIns="0" rIns="0" bIns="0" rtlCol="0" anchor="t">
            <a:spAutoFit/>
          </a:bodyPr>
          <a:lstStyle/>
          <a:p>
            <a:pPr algn="ctr" rtl="1">
              <a:lnSpc>
                <a:spcPts val="7699"/>
              </a:lnSpc>
            </a:pPr>
            <a:r>
              <a:rPr lang="he-IL" sz="5499">
                <a:solidFill>
                  <a:srgbClr val="000000"/>
                </a:solidFill>
                <a:latin typeface="Assistant"/>
                <a:ea typeface="Assistant"/>
                <a:cs typeface="Assistant"/>
                <a:sym typeface="Assistant"/>
                <a:rtl/>
              </a:rPr>
              <a:t>מחומשת</a:t>
            </a:r>
          </a:p>
        </p:txBody>
      </p:sp>
      <p:sp>
        <p:nvSpPr>
          <p:cNvPr id="4" name="TextBox 4"/>
          <p:cNvSpPr txBox="1"/>
          <p:nvPr/>
        </p:nvSpPr>
        <p:spPr>
          <a:xfrm>
            <a:off x="5889773" y="5364232"/>
            <a:ext cx="2932757" cy="927101"/>
          </a:xfrm>
          <a:prstGeom prst="rect">
            <a:avLst/>
          </a:prstGeom>
        </p:spPr>
        <p:txBody>
          <a:bodyPr wrap="square" lIns="0" tIns="0" rIns="0" bIns="0" rtlCol="0" anchor="t">
            <a:spAutoFit/>
          </a:bodyPr>
          <a:lstStyle/>
          <a:p>
            <a:pPr algn="ctr" rtl="1">
              <a:lnSpc>
                <a:spcPts val="7699"/>
              </a:lnSpc>
            </a:pPr>
            <a:r>
              <a:rPr lang="he-IL" sz="5499" dirty="0">
                <a:solidFill>
                  <a:srgbClr val="000000"/>
                </a:solidFill>
                <a:latin typeface="Assistant"/>
                <a:ea typeface="Assistant"/>
                <a:cs typeface="Assistant"/>
                <a:sym typeface="Assistant"/>
                <a:rtl/>
              </a:rPr>
              <a:t>ועדת היגוי</a:t>
            </a:r>
          </a:p>
        </p:txBody>
      </p:sp>
      <p:sp>
        <p:nvSpPr>
          <p:cNvPr id="5" name="TextBox 5"/>
          <p:cNvSpPr txBox="1"/>
          <p:nvPr/>
        </p:nvSpPr>
        <p:spPr>
          <a:xfrm>
            <a:off x="5486400" y="8331199"/>
            <a:ext cx="3437383" cy="927101"/>
          </a:xfrm>
          <a:prstGeom prst="rect">
            <a:avLst/>
          </a:prstGeom>
        </p:spPr>
        <p:txBody>
          <a:bodyPr wrap="square" lIns="0" tIns="0" rIns="0" bIns="0" rtlCol="0" anchor="t">
            <a:spAutoFit/>
          </a:bodyPr>
          <a:lstStyle/>
          <a:p>
            <a:pPr algn="ctr" rtl="1">
              <a:lnSpc>
                <a:spcPts val="7699"/>
              </a:lnSpc>
            </a:pPr>
            <a:r>
              <a:rPr lang="he-IL" sz="5499" dirty="0">
                <a:solidFill>
                  <a:srgbClr val="000000"/>
                </a:solidFill>
                <a:latin typeface="Assistant"/>
                <a:ea typeface="Assistant"/>
                <a:cs typeface="Assistant"/>
                <a:sym typeface="Assistant"/>
                <a:rtl/>
              </a:rPr>
              <a:t>צוותי עבודה</a:t>
            </a:r>
          </a:p>
        </p:txBody>
      </p:sp>
      <p:sp>
        <p:nvSpPr>
          <p:cNvPr id="6" name="TextBox 6"/>
          <p:cNvSpPr txBox="1"/>
          <p:nvPr/>
        </p:nvSpPr>
        <p:spPr>
          <a:xfrm>
            <a:off x="11655126" y="8004175"/>
            <a:ext cx="6182455" cy="15906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פיתוח תוכניות עבודה מפורטות בהתאם לתחום העיסוק של הצוות; קידום יישום התערבויות / מענים / תוכניות</a:t>
            </a:r>
          </a:p>
        </p:txBody>
      </p:sp>
      <p:sp>
        <p:nvSpPr>
          <p:cNvPr id="7" name="TextBox 7"/>
          <p:cNvSpPr txBox="1"/>
          <p:nvPr/>
        </p:nvSpPr>
        <p:spPr>
          <a:xfrm>
            <a:off x="12787403" y="5046733"/>
            <a:ext cx="5153112" cy="15906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רשת רב מקצועית, בין מגזרית. הרחבת בסיסי ידע וזוויות ראייה, תמונה טקטית</a:t>
            </a:r>
          </a:p>
        </p:txBody>
      </p:sp>
      <p:sp>
        <p:nvSpPr>
          <p:cNvPr id="8" name="TextBox 8"/>
          <p:cNvSpPr txBox="1"/>
          <p:nvPr/>
        </p:nvSpPr>
        <p:spPr>
          <a:xfrm>
            <a:off x="12787403" y="1546366"/>
            <a:ext cx="5050178" cy="2657475"/>
          </a:xfrm>
          <a:prstGeom prst="rect">
            <a:avLst/>
          </a:prstGeom>
        </p:spPr>
        <p:txBody>
          <a:bodyPr lIns="0" tIns="0" rIns="0" bIns="0" rtlCol="0" anchor="t">
            <a:spAutoFit/>
          </a:bodyPr>
          <a:lstStyle/>
          <a:p>
            <a:pPr algn="r" rtl="1">
              <a:lnSpc>
                <a:spcPts val="4200"/>
              </a:lnSpc>
            </a:pPr>
            <a:r>
              <a:rPr lang="he-IL" sz="3000">
                <a:solidFill>
                  <a:srgbClr val="000000"/>
                </a:solidFill>
                <a:latin typeface="Assistant"/>
                <a:ea typeface="Assistant"/>
                <a:cs typeface="Assistant"/>
                <a:sym typeface="Assistant"/>
                <a:rtl/>
              </a:rPr>
              <a:t>קבלת החלטות מדיניות; שותפות בגיבוש התכנית האסטרטגית ותכנית העבודה; מעקב אחר הערכה ומדידה ועמידה ביעדים</a:t>
            </a:r>
          </a:p>
          <a:p>
            <a:pPr algn="r" rtl="1">
              <a:lnSpc>
                <a:spcPts val="4200"/>
              </a:lnSpc>
            </a:pPr>
            <a:endParaRPr lang="he-IL" sz="3000">
              <a:solidFill>
                <a:srgbClr val="000000"/>
              </a:solidFill>
              <a:latin typeface="Assistant"/>
              <a:ea typeface="Assistant"/>
              <a:cs typeface="Assistant"/>
              <a:sym typeface="Assistant"/>
              <a:rtl/>
            </a:endParaRPr>
          </a:p>
        </p:txBody>
      </p:sp>
      <p:sp>
        <p:nvSpPr>
          <p:cNvPr id="9" name="TextBox 9"/>
          <p:cNvSpPr txBox="1"/>
          <p:nvPr/>
        </p:nvSpPr>
        <p:spPr>
          <a:xfrm>
            <a:off x="5360593" y="331115"/>
            <a:ext cx="8666660" cy="805815"/>
          </a:xfrm>
          <a:prstGeom prst="rect">
            <a:avLst/>
          </a:prstGeom>
        </p:spPr>
        <p:txBody>
          <a:bodyPr lIns="0" tIns="0" rIns="0" bIns="0" rtlCol="0" anchor="t">
            <a:spAutoFit/>
          </a:bodyPr>
          <a:lstStyle/>
          <a:p>
            <a:pPr marL="0" lvl="0" indent="0" algn="r" rtl="1">
              <a:lnSpc>
                <a:spcPts val="6180"/>
              </a:lnSpc>
            </a:pPr>
            <a:r>
              <a:rPr lang="he-IL" sz="6000" b="1" spc="-72">
                <a:solidFill>
                  <a:srgbClr val="04588C"/>
                </a:solidFill>
                <a:latin typeface="Assistant Bold"/>
                <a:ea typeface="Assistant Bold"/>
                <a:cs typeface="Assistant Bold"/>
                <a:sym typeface="Assistant Bold"/>
                <a:rtl/>
              </a:rPr>
              <a:t>מנגנוני פעולה</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6964" r="-16964"/>
            </a:stretch>
          </a:blipFill>
        </p:spPr>
        <p:txBody>
          <a:bodyPr/>
          <a:lstStyle/>
          <a:p>
            <a:endParaRPr lang="he-IL"/>
          </a:p>
        </p:txBody>
      </p:sp>
      <p:sp>
        <p:nvSpPr>
          <p:cNvPr id="3" name="TextBox 3"/>
          <p:cNvSpPr txBox="1"/>
          <p:nvPr/>
        </p:nvSpPr>
        <p:spPr>
          <a:xfrm>
            <a:off x="1028700" y="1175385"/>
            <a:ext cx="16749796" cy="7399020"/>
          </a:xfrm>
          <a:prstGeom prst="rect">
            <a:avLst/>
          </a:prstGeom>
        </p:spPr>
        <p:txBody>
          <a:bodyPr lIns="0" tIns="0" rIns="0" bIns="0" rtlCol="0" anchor="t">
            <a:spAutoFit/>
          </a:bodyPr>
          <a:lstStyle/>
          <a:p>
            <a:pPr marL="906780" lvl="1" indent="-453390" algn="r" rtl="1">
              <a:lnSpc>
                <a:spcPts val="5880"/>
              </a:lnSpc>
              <a:buFont typeface="Arial"/>
              <a:buChar char="•"/>
            </a:pPr>
            <a:r>
              <a:rPr lang="he-IL" sz="4200" b="1">
                <a:solidFill>
                  <a:srgbClr val="000000"/>
                </a:solidFill>
                <a:latin typeface="Assistant Bold"/>
                <a:ea typeface="Assistant Bold"/>
                <a:cs typeface="Assistant Bold"/>
                <a:sym typeface="Assistant Bold"/>
                <a:rtl/>
              </a:rPr>
              <a:t>מבנה</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בעלי תפקידים במועצה, ישובים, מליאה</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חלוקה לפי תחומי תוכן</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ריכוז והנחייה חיצוניים</a:t>
            </a:r>
          </a:p>
          <a:p>
            <a:pPr algn="r" rtl="1">
              <a:lnSpc>
                <a:spcPts val="5880"/>
              </a:lnSpc>
            </a:pPr>
            <a:endParaRPr lang="he-IL" sz="4200">
              <a:solidFill>
                <a:srgbClr val="000000"/>
              </a:solidFill>
              <a:latin typeface="Assistant"/>
              <a:ea typeface="Assistant"/>
              <a:cs typeface="Assistant"/>
              <a:sym typeface="Assistant"/>
              <a:rtl/>
            </a:endParaRPr>
          </a:p>
          <a:p>
            <a:pPr marL="906780" lvl="1" indent="-453390" algn="r" rtl="1">
              <a:lnSpc>
                <a:spcPts val="5880"/>
              </a:lnSpc>
              <a:buFont typeface="Arial"/>
              <a:buChar char="•"/>
            </a:pPr>
            <a:r>
              <a:rPr lang="he-IL" sz="4200" b="1">
                <a:solidFill>
                  <a:srgbClr val="000000"/>
                </a:solidFill>
                <a:latin typeface="Assistant Bold"/>
                <a:ea typeface="Assistant Bold"/>
                <a:cs typeface="Assistant Bold"/>
                <a:sym typeface="Assistant Bold"/>
                <a:rtl/>
              </a:rPr>
              <a:t>תפקידים ומשימות</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העמקה בבעיות שעלו במיפוי למול יעדים שהוצבו</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חשיבה על רצף / מערך של פתרונות (פעילויות / תוכניות/ פרויקטים) אסטרטגיים שיסייעו בהגעה ליעד</a:t>
            </a:r>
          </a:p>
          <a:p>
            <a:pPr marL="1813560" lvl="2" indent="-604520" algn="r" rtl="1">
              <a:lnSpc>
                <a:spcPts val="5880"/>
              </a:lnSpc>
              <a:buFont typeface="Arial"/>
              <a:buChar char="⚬"/>
            </a:pPr>
            <a:r>
              <a:rPr lang="he-IL" sz="4200">
                <a:solidFill>
                  <a:srgbClr val="000000"/>
                </a:solidFill>
                <a:latin typeface="Assistant"/>
                <a:ea typeface="Assistant"/>
                <a:cs typeface="Assistant"/>
                <a:sym typeface="Assistant"/>
                <a:rtl/>
              </a:rPr>
              <a:t>מיקוד ב </a:t>
            </a:r>
            <a:r>
              <a:rPr lang="en-US" sz="4200">
                <a:solidFill>
                  <a:srgbClr val="000000"/>
                </a:solidFill>
                <a:latin typeface="Assistant"/>
                <a:ea typeface="Assistant"/>
                <a:cs typeface="Assistant"/>
                <a:sym typeface="Assistant"/>
              </a:rPr>
              <a:t>1-2</a:t>
            </a:r>
            <a:r>
              <a:rPr lang="he-IL" sz="4200">
                <a:solidFill>
                  <a:srgbClr val="000000"/>
                </a:solidFill>
                <a:latin typeface="Assistant"/>
                <a:ea typeface="Assistant"/>
                <a:cs typeface="Assistant"/>
                <a:sym typeface="Assistant"/>
                <a:rtl/>
              </a:rPr>
              <a:t> פתרונות ופירוט שלהם לתוכנית עבודה ישימה</a:t>
            </a:r>
          </a:p>
        </p:txBody>
      </p:sp>
      <p:sp>
        <p:nvSpPr>
          <p:cNvPr id="4" name="TextBox 4"/>
          <p:cNvSpPr txBox="1"/>
          <p:nvPr/>
        </p:nvSpPr>
        <p:spPr>
          <a:xfrm>
            <a:off x="4816793" y="513715"/>
            <a:ext cx="12442507" cy="669925"/>
          </a:xfrm>
          <a:prstGeom prst="rect">
            <a:avLst/>
          </a:prstGeom>
        </p:spPr>
        <p:txBody>
          <a:bodyPr lIns="0" tIns="0" rIns="0" bIns="0" rtlCol="0" anchor="t">
            <a:spAutoFit/>
          </a:bodyPr>
          <a:lstStyle/>
          <a:p>
            <a:pPr marL="0" lvl="0" indent="0" algn="r" rtl="1">
              <a:lnSpc>
                <a:spcPts val="5150"/>
              </a:lnSpc>
            </a:pPr>
            <a:r>
              <a:rPr lang="he-IL" sz="5000" b="1" spc="-60">
                <a:solidFill>
                  <a:srgbClr val="04588C"/>
                </a:solidFill>
                <a:latin typeface="Assistant Bold"/>
                <a:ea typeface="Assistant Bold"/>
                <a:cs typeface="Assistant Bold"/>
                <a:sym typeface="Assistant Bold"/>
                <a:rtl/>
              </a:rPr>
              <a:t>צוותי העבודה</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949644" y="2954614"/>
            <a:ext cx="1412036" cy="1643096"/>
            <a:chOff x="0" y="0"/>
            <a:chExt cx="698500" cy="812800"/>
          </a:xfrm>
        </p:grpSpPr>
        <p:sp>
          <p:nvSpPr>
            <p:cNvPr id="3" name="Freeform 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7778ED"/>
            </a:solidFill>
            <a:ln cap="sq">
              <a:noFill/>
              <a:prstDash val="solid"/>
              <a:miter/>
            </a:ln>
          </p:spPr>
          <p:txBody>
            <a:bodyPr/>
            <a:lstStyle/>
            <a:p>
              <a:endParaRPr lang="he-IL"/>
            </a:p>
          </p:txBody>
        </p:sp>
        <p:sp>
          <p:nvSpPr>
            <p:cNvPr id="4" name="TextBox 4"/>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5" name="Group 5"/>
          <p:cNvGrpSpPr/>
          <p:nvPr/>
        </p:nvGrpSpPr>
        <p:grpSpPr>
          <a:xfrm rot="-5400000">
            <a:off x="3135093" y="3069112"/>
            <a:ext cx="1412036" cy="1643096"/>
            <a:chOff x="0" y="0"/>
            <a:chExt cx="698500" cy="812800"/>
          </a:xfrm>
        </p:grpSpPr>
        <p:sp>
          <p:nvSpPr>
            <p:cNvPr id="6" name="Freeform 6"/>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A601"/>
            </a:solidFill>
            <a:ln cap="sq">
              <a:noFill/>
              <a:prstDash val="solid"/>
              <a:miter/>
            </a:ln>
          </p:spPr>
          <p:txBody>
            <a:bodyPr/>
            <a:lstStyle/>
            <a:p>
              <a:endParaRPr lang="he-IL"/>
            </a:p>
          </p:txBody>
        </p:sp>
        <p:sp>
          <p:nvSpPr>
            <p:cNvPr id="7" name="TextBox 7"/>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8" name="Group 8"/>
          <p:cNvGrpSpPr/>
          <p:nvPr/>
        </p:nvGrpSpPr>
        <p:grpSpPr>
          <a:xfrm rot="-5400000">
            <a:off x="8469676" y="2954614"/>
            <a:ext cx="1412036" cy="1643096"/>
            <a:chOff x="0" y="0"/>
            <a:chExt cx="698500" cy="812800"/>
          </a:xfrm>
        </p:grpSpPr>
        <p:sp>
          <p:nvSpPr>
            <p:cNvPr id="9" name="Freeform 9"/>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B86DE0"/>
            </a:solidFill>
            <a:ln cap="sq">
              <a:noFill/>
              <a:prstDash val="solid"/>
              <a:miter/>
            </a:ln>
          </p:spPr>
          <p:txBody>
            <a:bodyPr/>
            <a:lstStyle/>
            <a:p>
              <a:endParaRPr lang="he-IL"/>
            </a:p>
          </p:txBody>
        </p:sp>
        <p:sp>
          <p:nvSpPr>
            <p:cNvPr id="10" name="TextBox 10"/>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11" name="Group 11"/>
          <p:cNvGrpSpPr/>
          <p:nvPr/>
        </p:nvGrpSpPr>
        <p:grpSpPr>
          <a:xfrm rot="-5400000">
            <a:off x="11099973" y="6371473"/>
            <a:ext cx="1412036" cy="1643096"/>
            <a:chOff x="0" y="0"/>
            <a:chExt cx="698500" cy="812800"/>
          </a:xfrm>
        </p:grpSpPr>
        <p:sp>
          <p:nvSpPr>
            <p:cNvPr id="12" name="Freeform 12"/>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5D83"/>
            </a:solidFill>
            <a:ln cap="sq">
              <a:noFill/>
              <a:prstDash val="solid"/>
              <a:miter/>
            </a:ln>
          </p:spPr>
          <p:txBody>
            <a:bodyPr/>
            <a:lstStyle/>
            <a:p>
              <a:endParaRPr lang="he-IL"/>
            </a:p>
          </p:txBody>
        </p:sp>
        <p:sp>
          <p:nvSpPr>
            <p:cNvPr id="13" name="TextBox 13"/>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grpSp>
        <p:nvGrpSpPr>
          <p:cNvPr id="14" name="Group 14"/>
          <p:cNvGrpSpPr/>
          <p:nvPr/>
        </p:nvGrpSpPr>
        <p:grpSpPr>
          <a:xfrm rot="-5400000">
            <a:off x="5575721" y="6620291"/>
            <a:ext cx="1412036" cy="1643096"/>
            <a:chOff x="0" y="0"/>
            <a:chExt cx="698500" cy="812800"/>
          </a:xfrm>
        </p:grpSpPr>
        <p:sp>
          <p:nvSpPr>
            <p:cNvPr id="15" name="Freeform 1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8A38"/>
            </a:solidFill>
            <a:ln cap="sq">
              <a:noFill/>
              <a:prstDash val="solid"/>
              <a:miter/>
            </a:ln>
          </p:spPr>
          <p:txBody>
            <a:bodyPr/>
            <a:lstStyle/>
            <a:p>
              <a:endParaRPr lang="he-IL"/>
            </a:p>
          </p:txBody>
        </p:sp>
        <p:sp>
          <p:nvSpPr>
            <p:cNvPr id="16" name="TextBox 16"/>
            <p:cNvSpPr txBox="1"/>
            <p:nvPr/>
          </p:nvSpPr>
          <p:spPr>
            <a:xfrm>
              <a:off x="0" y="158750"/>
              <a:ext cx="698500" cy="514350"/>
            </a:xfrm>
            <a:prstGeom prst="rect">
              <a:avLst/>
            </a:prstGeom>
          </p:spPr>
          <p:txBody>
            <a:bodyPr lIns="40155" tIns="40155" rIns="40155" bIns="40155" rtlCol="0" anchor="ctr"/>
            <a:lstStyle/>
            <a:p>
              <a:pPr algn="ctr">
                <a:lnSpc>
                  <a:spcPts val="1760"/>
                </a:lnSpc>
              </a:pPr>
              <a:endParaRPr/>
            </a:p>
          </p:txBody>
        </p:sp>
      </p:grpSp>
      <p:sp>
        <p:nvSpPr>
          <p:cNvPr id="17" name="Freeform 17"/>
          <p:cNvSpPr/>
          <p:nvPr/>
        </p:nvSpPr>
        <p:spPr>
          <a:xfrm>
            <a:off x="14125104" y="3339378"/>
            <a:ext cx="1061115" cy="797163"/>
          </a:xfrm>
          <a:custGeom>
            <a:avLst/>
            <a:gdLst/>
            <a:ahLst/>
            <a:cxnLst/>
            <a:rect l="l" t="t" r="r" b="b"/>
            <a:pathLst>
              <a:path w="1061115" h="797163">
                <a:moveTo>
                  <a:pt x="0" y="0"/>
                </a:moveTo>
                <a:lnTo>
                  <a:pt x="1061115" y="0"/>
                </a:lnTo>
                <a:lnTo>
                  <a:pt x="1061115" y="797162"/>
                </a:lnTo>
                <a:lnTo>
                  <a:pt x="0" y="797162"/>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18" name="Freeform 18"/>
          <p:cNvSpPr/>
          <p:nvPr/>
        </p:nvSpPr>
        <p:spPr>
          <a:xfrm>
            <a:off x="8635358" y="3377664"/>
            <a:ext cx="1080672" cy="796996"/>
          </a:xfrm>
          <a:custGeom>
            <a:avLst/>
            <a:gdLst/>
            <a:ahLst/>
            <a:cxnLst/>
            <a:rect l="l" t="t" r="r" b="b"/>
            <a:pathLst>
              <a:path w="1080672" h="796996">
                <a:moveTo>
                  <a:pt x="0" y="0"/>
                </a:moveTo>
                <a:lnTo>
                  <a:pt x="1080672" y="0"/>
                </a:lnTo>
                <a:lnTo>
                  <a:pt x="1080672" y="796995"/>
                </a:lnTo>
                <a:lnTo>
                  <a:pt x="0" y="796995"/>
                </a:lnTo>
                <a:lnTo>
                  <a:pt x="0" y="0"/>
                </a:lnTo>
                <a:close/>
              </a:path>
            </a:pathLst>
          </a:custGeom>
          <a:blipFill>
            <a:blip>
              <a:extLst>
                <a:ext uri="{96DAC541-7B7A-43D3-8B79-37D633B846F1}">
                  <asvg:svgBlip xmlns:asvg="http://schemas.microsoft.com/office/drawing/2016/SVG/main" xmlns="" r:embed="rId4"/>
                </a:ext>
              </a:extLst>
            </a:blip>
            <a:stretch>
              <a:fillRect/>
            </a:stretch>
          </a:blipFill>
        </p:spPr>
        <p:txBody>
          <a:bodyPr/>
          <a:lstStyle/>
          <a:p>
            <a:endParaRPr lang="he-IL"/>
          </a:p>
        </p:txBody>
      </p:sp>
      <p:sp>
        <p:nvSpPr>
          <p:cNvPr id="19" name="Freeform 19"/>
          <p:cNvSpPr/>
          <p:nvPr/>
        </p:nvSpPr>
        <p:spPr>
          <a:xfrm>
            <a:off x="11385406" y="6647585"/>
            <a:ext cx="927242" cy="1090873"/>
          </a:xfrm>
          <a:custGeom>
            <a:avLst/>
            <a:gdLst/>
            <a:ahLst/>
            <a:cxnLst/>
            <a:rect l="l" t="t" r="r" b="b"/>
            <a:pathLst>
              <a:path w="927242" h="1090873">
                <a:moveTo>
                  <a:pt x="0" y="0"/>
                </a:moveTo>
                <a:lnTo>
                  <a:pt x="927242" y="0"/>
                </a:lnTo>
                <a:lnTo>
                  <a:pt x="927242" y="1090873"/>
                </a:lnTo>
                <a:lnTo>
                  <a:pt x="0" y="1090873"/>
                </a:lnTo>
                <a:lnTo>
                  <a:pt x="0" y="0"/>
                </a:lnTo>
                <a:close/>
              </a:path>
            </a:pathLst>
          </a:custGeom>
          <a:blipFill>
            <a:blip>
              <a:extLst>
                <a:ext uri="{96DAC541-7B7A-43D3-8B79-37D633B846F1}">
                  <asvg:svgBlip xmlns:asvg="http://schemas.microsoft.com/office/drawing/2016/SVG/main" xmlns="" r:embed="rId5"/>
                </a:ext>
              </a:extLst>
            </a:blip>
            <a:stretch>
              <a:fillRect/>
            </a:stretch>
          </a:blipFill>
        </p:spPr>
        <p:txBody>
          <a:bodyPr/>
          <a:lstStyle/>
          <a:p>
            <a:endParaRPr lang="he-IL"/>
          </a:p>
        </p:txBody>
      </p:sp>
      <p:sp>
        <p:nvSpPr>
          <p:cNvPr id="20" name="Freeform 20"/>
          <p:cNvSpPr/>
          <p:nvPr/>
        </p:nvSpPr>
        <p:spPr>
          <a:xfrm>
            <a:off x="3224092" y="3372600"/>
            <a:ext cx="1234038" cy="991858"/>
          </a:xfrm>
          <a:custGeom>
            <a:avLst/>
            <a:gdLst/>
            <a:ahLst/>
            <a:cxnLst/>
            <a:rect l="l" t="t" r="r" b="b"/>
            <a:pathLst>
              <a:path w="1234038" h="991858">
                <a:moveTo>
                  <a:pt x="0" y="0"/>
                </a:moveTo>
                <a:lnTo>
                  <a:pt x="1234038" y="0"/>
                </a:lnTo>
                <a:lnTo>
                  <a:pt x="1234038" y="991858"/>
                </a:lnTo>
                <a:lnTo>
                  <a:pt x="0" y="991858"/>
                </a:lnTo>
                <a:lnTo>
                  <a:pt x="0" y="0"/>
                </a:lnTo>
                <a:close/>
              </a:path>
            </a:pathLst>
          </a:custGeom>
          <a:blipFill>
            <a:blip>
              <a:extLst>
                <a:ext uri="{96DAC541-7B7A-43D3-8B79-37D633B846F1}">
                  <asvg:svgBlip xmlns:asvg="http://schemas.microsoft.com/office/drawing/2016/SVG/main" xmlns="" r:embed="rId6"/>
                </a:ext>
              </a:extLst>
            </a:blip>
            <a:stretch>
              <a:fillRect/>
            </a:stretch>
          </a:blipFill>
        </p:spPr>
        <p:txBody>
          <a:bodyPr/>
          <a:lstStyle/>
          <a:p>
            <a:endParaRPr lang="he-IL"/>
          </a:p>
        </p:txBody>
      </p:sp>
      <p:sp>
        <p:nvSpPr>
          <p:cNvPr id="21" name="Freeform 21"/>
          <p:cNvSpPr/>
          <p:nvPr/>
        </p:nvSpPr>
        <p:spPr>
          <a:xfrm>
            <a:off x="5688495" y="6985041"/>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xmlns="" r:embed="rId7"/>
                </a:ext>
              </a:extLst>
            </a:blip>
            <a:stretch>
              <a:fillRect/>
            </a:stretch>
          </a:blipFill>
        </p:spPr>
        <p:txBody>
          <a:bodyPr/>
          <a:lstStyle/>
          <a:p>
            <a:endParaRPr lang="he-IL"/>
          </a:p>
        </p:txBody>
      </p:sp>
      <p:sp>
        <p:nvSpPr>
          <p:cNvPr id="22" name="TextBox 22"/>
          <p:cNvSpPr txBox="1"/>
          <p:nvPr/>
        </p:nvSpPr>
        <p:spPr>
          <a:xfrm>
            <a:off x="11005260" y="565262"/>
            <a:ext cx="4836322" cy="712470"/>
          </a:xfrm>
          <a:prstGeom prst="rect">
            <a:avLst/>
          </a:prstGeom>
        </p:spPr>
        <p:txBody>
          <a:bodyPr lIns="0" tIns="0" rIns="0" bIns="0" rtlCol="0" anchor="t">
            <a:spAutoFit/>
          </a:bodyPr>
          <a:lstStyle/>
          <a:p>
            <a:pPr algn="ctr" rtl="1">
              <a:lnSpc>
                <a:spcPts val="5879"/>
              </a:lnSpc>
            </a:pPr>
            <a:r>
              <a:rPr lang="he-IL" sz="4199" b="1">
                <a:solidFill>
                  <a:srgbClr val="000000"/>
                </a:solidFill>
                <a:latin typeface="Assistant Bold"/>
                <a:ea typeface="Assistant Bold"/>
                <a:cs typeface="Assistant Bold"/>
                <a:sym typeface="Assistant Bold"/>
                <a:rtl/>
              </a:rPr>
              <a:t>צוותי עבודה- </a:t>
            </a:r>
          </a:p>
        </p:txBody>
      </p:sp>
      <p:sp>
        <p:nvSpPr>
          <p:cNvPr id="23" name="TextBox 23"/>
          <p:cNvSpPr txBox="1"/>
          <p:nvPr/>
        </p:nvSpPr>
        <p:spPr>
          <a:xfrm>
            <a:off x="4770193" y="716392"/>
            <a:ext cx="7104589" cy="514984"/>
          </a:xfrm>
          <a:prstGeom prst="rect">
            <a:avLst/>
          </a:prstGeom>
        </p:spPr>
        <p:txBody>
          <a:bodyPr lIns="0" tIns="0" rIns="0" bIns="0" rtlCol="0" anchor="t">
            <a:spAutoFit/>
          </a:bodyPr>
          <a:lstStyle/>
          <a:p>
            <a:pPr algn="ctr" rtl="1">
              <a:lnSpc>
                <a:spcPts val="3629"/>
              </a:lnSpc>
            </a:pPr>
            <a:r>
              <a:rPr lang="he-IL" sz="3299" b="1">
                <a:solidFill>
                  <a:srgbClr val="000000"/>
                </a:solidFill>
                <a:latin typeface="Helvetica World Bold"/>
                <a:ea typeface="Helvetica World Bold"/>
                <a:cs typeface="Helvetica World Bold"/>
                <a:sym typeface="Helvetica World Bold"/>
                <a:rtl/>
              </a:rPr>
              <a:t>על בסיס המיפוי והתכנית האסטרטגית</a:t>
            </a:r>
          </a:p>
        </p:txBody>
      </p:sp>
      <p:sp>
        <p:nvSpPr>
          <p:cNvPr id="24" name="TextBox 24"/>
          <p:cNvSpPr txBox="1"/>
          <p:nvPr/>
        </p:nvSpPr>
        <p:spPr>
          <a:xfrm>
            <a:off x="12783968" y="4615728"/>
            <a:ext cx="3057614" cy="438150"/>
          </a:xfrm>
          <a:prstGeom prst="rect">
            <a:avLst/>
          </a:prstGeom>
        </p:spPr>
        <p:txBody>
          <a:bodyPr lIns="0" tIns="0" rIns="0" bIns="0" rtlCol="0" anchor="t">
            <a:spAutoFit/>
          </a:bodyPr>
          <a:lstStyle/>
          <a:p>
            <a:pPr algn="r" rtl="1">
              <a:lnSpc>
                <a:spcPts val="3300"/>
              </a:lnSpc>
            </a:pPr>
            <a:r>
              <a:rPr lang="he-IL" sz="3000" b="1">
                <a:solidFill>
                  <a:srgbClr val="000000"/>
                </a:solidFill>
                <a:latin typeface="Assistant Bold"/>
                <a:ea typeface="Assistant Bold"/>
                <a:cs typeface="Assistant Bold"/>
                <a:sym typeface="Assistant Bold"/>
                <a:rtl/>
              </a:rPr>
              <a:t>בריאות בגיל השלישי</a:t>
            </a:r>
          </a:p>
        </p:txBody>
      </p:sp>
      <p:sp>
        <p:nvSpPr>
          <p:cNvPr id="25" name="TextBox 25"/>
          <p:cNvSpPr txBox="1"/>
          <p:nvPr/>
        </p:nvSpPr>
        <p:spPr>
          <a:xfrm>
            <a:off x="7281087" y="4563757"/>
            <a:ext cx="2930877" cy="857250"/>
          </a:xfrm>
          <a:prstGeom prst="rect">
            <a:avLst/>
          </a:prstGeom>
        </p:spPr>
        <p:txBody>
          <a:bodyPr lIns="0" tIns="0" rIns="0" bIns="0" rtlCol="0" anchor="t">
            <a:spAutoFit/>
          </a:bodyPr>
          <a:lstStyle/>
          <a:p>
            <a:pPr marL="0" lvl="0" indent="0" algn="r" rtl="1">
              <a:lnSpc>
                <a:spcPts val="3300"/>
              </a:lnSpc>
              <a:spcBef>
                <a:spcPct val="0"/>
              </a:spcBef>
            </a:pPr>
            <a:r>
              <a:rPr lang="he-IL" sz="3000" b="1">
                <a:solidFill>
                  <a:srgbClr val="000000"/>
                </a:solidFill>
                <a:latin typeface="Assistant Bold"/>
                <a:ea typeface="Assistant Bold"/>
                <a:cs typeface="Assistant Bold"/>
                <a:sym typeface="Assistant Bold"/>
                <a:rtl/>
              </a:rPr>
              <a:t>חינוך לבריאות- ילדים ונוער</a:t>
            </a:r>
          </a:p>
        </p:txBody>
      </p:sp>
      <p:sp>
        <p:nvSpPr>
          <p:cNvPr id="26" name="TextBox 26"/>
          <p:cNvSpPr txBox="1"/>
          <p:nvPr/>
        </p:nvSpPr>
        <p:spPr>
          <a:xfrm>
            <a:off x="10080834" y="8401050"/>
            <a:ext cx="2703134" cy="857250"/>
          </a:xfrm>
          <a:prstGeom prst="rect">
            <a:avLst/>
          </a:prstGeom>
        </p:spPr>
        <p:txBody>
          <a:bodyPr lIns="0" tIns="0" rIns="0" bIns="0" rtlCol="0" anchor="t">
            <a:spAutoFit/>
          </a:bodyPr>
          <a:lstStyle/>
          <a:p>
            <a:pPr marL="0" lvl="0" indent="0" algn="r" rtl="1">
              <a:lnSpc>
                <a:spcPts val="3300"/>
              </a:lnSpc>
              <a:spcBef>
                <a:spcPct val="0"/>
              </a:spcBef>
            </a:pPr>
            <a:r>
              <a:rPr lang="he-IL" sz="3000" b="1">
                <a:solidFill>
                  <a:srgbClr val="000000"/>
                </a:solidFill>
                <a:latin typeface="Assistant Bold"/>
                <a:ea typeface="Assistant Bold"/>
                <a:cs typeface="Assistant Bold"/>
                <a:sym typeface="Assistant Bold"/>
                <a:rtl/>
              </a:rPr>
              <a:t>בריאות ב</a:t>
            </a:r>
            <a:r>
              <a:rPr lang="he-IL" sz="3000" b="1" u="none" strike="noStrike">
                <a:solidFill>
                  <a:srgbClr val="000000"/>
                </a:solidFill>
                <a:latin typeface="Assistant Bold"/>
                <a:ea typeface="Assistant Bold"/>
                <a:cs typeface="Assistant Bold"/>
                <a:sym typeface="Assistant Bold"/>
                <a:rtl/>
              </a:rPr>
              <a:t>קהילה- צעירים ומבוגרים</a:t>
            </a:r>
          </a:p>
        </p:txBody>
      </p:sp>
      <p:sp>
        <p:nvSpPr>
          <p:cNvPr id="27" name="TextBox 27"/>
          <p:cNvSpPr txBox="1"/>
          <p:nvPr/>
        </p:nvSpPr>
        <p:spPr>
          <a:xfrm>
            <a:off x="2566854" y="4963704"/>
            <a:ext cx="2548515" cy="438150"/>
          </a:xfrm>
          <a:prstGeom prst="rect">
            <a:avLst/>
          </a:prstGeom>
        </p:spPr>
        <p:txBody>
          <a:bodyPr lIns="0" tIns="0" rIns="0" bIns="0" rtlCol="0" anchor="t">
            <a:spAutoFit/>
          </a:bodyPr>
          <a:lstStyle/>
          <a:p>
            <a:pPr algn="r">
              <a:lnSpc>
                <a:spcPts val="3300"/>
              </a:lnSpc>
            </a:pPr>
            <a:r>
              <a:rPr lang="he-IL" sz="3000" b="1">
                <a:solidFill>
                  <a:srgbClr val="000000"/>
                </a:solidFill>
                <a:latin typeface="Assistant Bold"/>
                <a:ea typeface="Assistant Bold"/>
                <a:cs typeface="Assistant Bold"/>
                <a:sym typeface="Assistant Bold"/>
                <a:rtl/>
              </a:rPr>
              <a:t>בריאות גוף ונפש</a:t>
            </a:r>
          </a:p>
        </p:txBody>
      </p:sp>
      <p:sp>
        <p:nvSpPr>
          <p:cNvPr id="28" name="TextBox 28"/>
          <p:cNvSpPr txBox="1"/>
          <p:nvPr/>
        </p:nvSpPr>
        <p:spPr>
          <a:xfrm>
            <a:off x="5016629" y="8602254"/>
            <a:ext cx="2264458" cy="438150"/>
          </a:xfrm>
          <a:prstGeom prst="rect">
            <a:avLst/>
          </a:prstGeom>
        </p:spPr>
        <p:txBody>
          <a:bodyPr lIns="0" tIns="0" rIns="0" bIns="0" rtlCol="0" anchor="t">
            <a:spAutoFit/>
          </a:bodyPr>
          <a:lstStyle/>
          <a:p>
            <a:pPr marL="0" lvl="0" indent="0" algn="l" rtl="1">
              <a:lnSpc>
                <a:spcPts val="3300"/>
              </a:lnSpc>
              <a:spcBef>
                <a:spcPct val="0"/>
              </a:spcBef>
            </a:pPr>
            <a:r>
              <a:rPr lang="he-IL" sz="3000" b="1">
                <a:solidFill>
                  <a:srgbClr val="000000"/>
                </a:solidFill>
                <a:latin typeface="Assistant Bold"/>
                <a:ea typeface="Assistant Bold"/>
                <a:cs typeface="Assistant Bold"/>
                <a:sym typeface="Assistant Bold"/>
                <a:rtl/>
              </a:rPr>
              <a:t>בריאות בחירום</a:t>
            </a:r>
          </a:p>
        </p:txBody>
      </p:sp>
      <p:sp>
        <p:nvSpPr>
          <p:cNvPr id="29" name="TextBox 29"/>
          <p:cNvSpPr txBox="1"/>
          <p:nvPr/>
        </p:nvSpPr>
        <p:spPr>
          <a:xfrm>
            <a:off x="6906261" y="1710071"/>
            <a:ext cx="6118930" cy="470534"/>
          </a:xfrm>
          <a:prstGeom prst="rect">
            <a:avLst/>
          </a:prstGeom>
        </p:spPr>
        <p:txBody>
          <a:bodyPr lIns="0" tIns="0" rIns="0" bIns="0" rtlCol="0" anchor="t">
            <a:spAutoFit/>
          </a:bodyPr>
          <a:lstStyle/>
          <a:p>
            <a:pPr algn="ctr" rtl="1">
              <a:lnSpc>
                <a:spcPts val="3629"/>
              </a:lnSpc>
            </a:pPr>
            <a:r>
              <a:rPr lang="he-IL" sz="3299">
                <a:solidFill>
                  <a:srgbClr val="000000"/>
                </a:solidFill>
                <a:latin typeface="Helvetica World"/>
                <a:ea typeface="Helvetica World"/>
                <a:cs typeface="Helvetica World"/>
                <a:sym typeface="Helvetica World"/>
                <a:rtl/>
              </a:rPr>
              <a:t>מודעות </a:t>
            </a:r>
            <a:r>
              <a:rPr lang="en-US" sz="3299">
                <a:solidFill>
                  <a:srgbClr val="000000"/>
                </a:solidFill>
                <a:latin typeface="Helvetica World"/>
                <a:ea typeface="Helvetica World"/>
                <a:cs typeface="Helvetica World"/>
                <a:sym typeface="Helvetica World"/>
              </a:rPr>
              <a:t>I</a:t>
            </a:r>
            <a:r>
              <a:rPr lang="he-IL" sz="3299">
                <a:solidFill>
                  <a:srgbClr val="000000"/>
                </a:solidFill>
                <a:latin typeface="Helvetica World"/>
                <a:ea typeface="Helvetica World"/>
                <a:cs typeface="Helvetica World"/>
                <a:sym typeface="Helvetica World"/>
                <a:rtl/>
              </a:rPr>
              <a:t> השתתפות </a:t>
            </a:r>
            <a:r>
              <a:rPr lang="en-US" sz="3299">
                <a:solidFill>
                  <a:srgbClr val="000000"/>
                </a:solidFill>
                <a:latin typeface="Helvetica World"/>
                <a:ea typeface="Helvetica World"/>
                <a:cs typeface="Helvetica World"/>
                <a:sym typeface="Helvetica World"/>
              </a:rPr>
              <a:t>I</a:t>
            </a:r>
            <a:r>
              <a:rPr lang="he-IL" sz="3299">
                <a:solidFill>
                  <a:srgbClr val="000000"/>
                </a:solidFill>
                <a:latin typeface="Helvetica World"/>
                <a:ea typeface="Helvetica World"/>
                <a:cs typeface="Helvetica World"/>
                <a:sym typeface="Helvetica World"/>
                <a:rtl/>
              </a:rPr>
              <a:t> מדיניות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310962"/>
          <a:ext cx="18287999" cy="10597963"/>
        </p:xfrm>
        <a:graphic>
          <a:graphicData uri="http://schemas.openxmlformats.org/drawingml/2006/table">
            <a:tbl>
              <a:tblPr/>
              <a:tblGrid>
                <a:gridCol w="3582619">
                  <a:extLst>
                    <a:ext uri="{9D8B030D-6E8A-4147-A177-3AD203B41FA5}">
                      <a16:colId xmlns:a16="http://schemas.microsoft.com/office/drawing/2014/main" val="20000"/>
                    </a:ext>
                  </a:extLst>
                </a:gridCol>
                <a:gridCol w="3858633">
                  <a:extLst>
                    <a:ext uri="{9D8B030D-6E8A-4147-A177-3AD203B41FA5}">
                      <a16:colId xmlns:a16="http://schemas.microsoft.com/office/drawing/2014/main" val="20001"/>
                    </a:ext>
                  </a:extLst>
                </a:gridCol>
                <a:gridCol w="3076233">
                  <a:extLst>
                    <a:ext uri="{9D8B030D-6E8A-4147-A177-3AD203B41FA5}">
                      <a16:colId xmlns:a16="http://schemas.microsoft.com/office/drawing/2014/main" val="20002"/>
                    </a:ext>
                  </a:extLst>
                </a:gridCol>
                <a:gridCol w="4316615">
                  <a:extLst>
                    <a:ext uri="{9D8B030D-6E8A-4147-A177-3AD203B41FA5}">
                      <a16:colId xmlns:a16="http://schemas.microsoft.com/office/drawing/2014/main" val="20003"/>
                    </a:ext>
                  </a:extLst>
                </a:gridCol>
                <a:gridCol w="3453899">
                  <a:extLst>
                    <a:ext uri="{9D8B030D-6E8A-4147-A177-3AD203B41FA5}">
                      <a16:colId xmlns:a16="http://schemas.microsoft.com/office/drawing/2014/main" val="20004"/>
                    </a:ext>
                  </a:extLst>
                </a:gridCol>
              </a:tblGrid>
              <a:tr h="1022698">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בחירום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חינוך לבריאות (ילדים ונוער)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לגיל השלישי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קהילה (צעירים ומבוגרים)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rtl="1">
                        <a:lnSpc>
                          <a:spcPts val="2520"/>
                        </a:lnSpc>
                        <a:defRPr/>
                      </a:pPr>
                      <a:r>
                        <a:rPr lang="he-IL" sz="1800" b="1">
                          <a:solidFill>
                            <a:srgbClr val="000000"/>
                          </a:solidFill>
                          <a:latin typeface="Helvetica World Bold"/>
                          <a:ea typeface="Helvetica World Bold"/>
                          <a:cs typeface="Helvetica World Bold"/>
                          <a:sym typeface="Helvetica World Bold"/>
                          <a:rtl/>
                        </a:rPr>
                        <a:t>בריאות גוף ונפש</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extLst>
                  <a:ext uri="{0D108BD9-81ED-4DB2-BD59-A6C34878D82A}">
                    <a16:rowId xmlns:a16="http://schemas.microsoft.com/office/drawing/2014/main" val="10000"/>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בר מנשורי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אילת גולומב פלנר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תהילה רביבו</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מזי אילון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נדב פרץ</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1"/>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חופית איטח</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שירה רום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עודד אטינגר</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סיון כהן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אופיר כהן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2"/>
                  </a:ext>
                </a:extLst>
              </a:tr>
              <a:tr h="999972">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איתי אוחיון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אילה זמורה</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חיה ברדמן לוי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רם חכמון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אורנית רוזנבלט</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3"/>
                  </a:ext>
                </a:extLst>
              </a:tr>
              <a:tr h="999972">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ענבר צורי רייז</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ליטל צ’רניס</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מוריה אופק בריא</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שירה גד</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אירית בן חמו</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4"/>
                  </a:ext>
                </a:extLst>
              </a:tr>
              <a:tr h="999972">
                <a:tc>
                  <a:txBody>
                    <a:bodyPr/>
                    <a:lstStyle/>
                    <a:p>
                      <a:pPr marL="0" lvl="0" indent="0" algn="ctr" rtl="1">
                        <a:lnSpc>
                          <a:spcPts val="2520"/>
                        </a:lnSpc>
                        <a:spcBef>
                          <a:spcPct val="0"/>
                        </a:spcBef>
                        <a:defRPr/>
                      </a:pPr>
                      <a:r>
                        <a:rPr lang="he-IL" sz="1800" u="none" strike="noStrike">
                          <a:solidFill>
                            <a:srgbClr val="000000"/>
                          </a:solidFill>
                          <a:latin typeface="Helvetica World"/>
                          <a:ea typeface="Helvetica World"/>
                          <a:cs typeface="Helvetica World"/>
                          <a:sym typeface="Helvetica World"/>
                          <a:rtl/>
                        </a:rPr>
                        <a:t>נציגי צח”י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הדס סאסי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נציגי בריאות ורווחה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נעמי דרגון</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יעל וירוב</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5"/>
                  </a:ext>
                </a:extLst>
              </a:tr>
              <a:tr h="999972">
                <a:tc>
                  <a:txBody>
                    <a:bodyPr/>
                    <a:lstStyle/>
                    <a:p>
                      <a:pPr algn="l">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דפנה סיבוני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נציגת </a:t>
                      </a:r>
                      <a:r>
                        <a:rPr lang="en-US" sz="1800">
                          <a:solidFill>
                            <a:srgbClr val="000000"/>
                          </a:solidFill>
                          <a:latin typeface="Helvetica World"/>
                          <a:ea typeface="Helvetica World"/>
                          <a:cs typeface="Helvetica World"/>
                          <a:sym typeface="Helvetica World"/>
                        </a:rPr>
                        <a:t>UP60</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עדי גנאל- חברת מליאה</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לבנת איטלי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6"/>
                  </a:ext>
                </a:extLst>
              </a:tr>
              <a:tr h="1374961">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צחי לוי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נציג.ת מנהיגות גיל שלישי</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דגנית סרלין רז</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מלוות סל שיקום מהאגף לשירותים חברתיים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7"/>
                  </a:ext>
                </a:extLst>
              </a:tr>
              <a:tr h="999972">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r>
                        <a:rPr lang="he-IL" sz="1800">
                          <a:solidFill>
                            <a:srgbClr val="000000"/>
                          </a:solidFill>
                          <a:latin typeface="Helvetica World"/>
                          <a:ea typeface="Helvetica World"/>
                          <a:cs typeface="Helvetica World"/>
                          <a:sym typeface="Helvetica World"/>
                          <a:rtl/>
                        </a:rPr>
                        <a:t>נציגי חינוך ישובים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אור</a:t>
                      </a:r>
                      <a:r>
                        <a:rPr lang="he-IL" sz="1800" u="none" strike="noStrike">
                          <a:solidFill>
                            <a:srgbClr val="000000"/>
                          </a:solidFill>
                          <a:latin typeface="Helvetica World"/>
                          <a:ea typeface="Helvetica World"/>
                          <a:cs typeface="Helvetica World"/>
                          <a:sym typeface="Helvetica World"/>
                          <a:rtl/>
                        </a:rPr>
                        <a:t> ביננפלד</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u="none" strike="noStrike">
                          <a:solidFill>
                            <a:srgbClr val="000000"/>
                          </a:solidFill>
                          <a:latin typeface="Helvetica World"/>
                          <a:ea typeface="Helvetica World"/>
                          <a:cs typeface="Helvetica World"/>
                          <a:sym typeface="Helvetica World"/>
                          <a:rtl/>
                        </a:rPr>
                        <a:t>נציגי בריאות ורווחה ישוביים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8"/>
                  </a:ext>
                </a:extLst>
              </a:tr>
              <a:tr h="1200500">
                <a:tc>
                  <a:txBody>
                    <a:bodyPr/>
                    <a:lstStyle/>
                    <a:p>
                      <a:pPr algn="ctr">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rtl="1">
                        <a:lnSpc>
                          <a:spcPts val="2520"/>
                        </a:lnSpc>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r>
                        <a:rPr lang="he-IL" sz="1800">
                          <a:solidFill>
                            <a:srgbClr val="000000"/>
                          </a:solidFill>
                          <a:latin typeface="Helvetica World"/>
                          <a:ea typeface="Helvetica World"/>
                          <a:cs typeface="Helvetica World"/>
                          <a:sym typeface="Helvetica World"/>
                          <a:rtl/>
                        </a:rPr>
                        <a:t>נציגי ישובים</a:t>
                      </a: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marL="0" lvl="0" indent="0" algn="ctr" rtl="1">
                        <a:lnSpc>
                          <a:spcPts val="2520"/>
                        </a:lnSpc>
                        <a:spcBef>
                          <a:spcPct val="0"/>
                        </a:spcBef>
                        <a:defRPr/>
                      </a:pPr>
                      <a:endParaRPr lang="en-US" sz="1100"/>
                    </a:p>
                  </a:txBody>
                  <a:tcPr marL="190500" marR="190500" marT="190500" marB="190500"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2922746" y="4192270"/>
            <a:ext cx="12442507" cy="951230"/>
          </a:xfrm>
          <a:prstGeom prst="rect">
            <a:avLst/>
          </a:prstGeom>
        </p:spPr>
        <p:txBody>
          <a:bodyPr lIns="0" tIns="0" rIns="0" bIns="0" rtlCol="0" anchor="t">
            <a:spAutoFit/>
          </a:bodyPr>
          <a:lstStyle/>
          <a:p>
            <a:pPr marL="0" lvl="0" indent="0" algn="ctr" rtl="1">
              <a:lnSpc>
                <a:spcPts val="7209"/>
              </a:lnSpc>
            </a:pPr>
            <a:r>
              <a:rPr lang="he-IL" sz="6999" b="1" spc="-83">
                <a:solidFill>
                  <a:srgbClr val="04588C"/>
                </a:solidFill>
                <a:latin typeface="Assistant Bold"/>
                <a:ea typeface="Assistant Bold"/>
                <a:cs typeface="Assistant Bold"/>
                <a:sym typeface="Assistant Bold"/>
                <a:rtl/>
              </a:rPr>
              <a:t>חלוקה לחדרים</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2203450"/>
            <a:ext cx="15702217" cy="5283200"/>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תהילה רביבו</a:t>
            </a:r>
          </a:p>
          <a:p>
            <a:pPr algn="r" rtl="1">
              <a:lnSpc>
                <a:spcPts val="7000"/>
              </a:lnSpc>
            </a:pPr>
            <a:r>
              <a:rPr lang="he-IL" sz="5000">
                <a:solidFill>
                  <a:srgbClr val="000000"/>
                </a:solidFill>
                <a:latin typeface="Assistant"/>
                <a:ea typeface="Assistant"/>
                <a:cs typeface="Assistant"/>
                <a:sym typeface="Assistant"/>
                <a:rtl/>
              </a:rPr>
              <a:t>עודד אטינגר</a:t>
            </a:r>
          </a:p>
          <a:p>
            <a:pPr algn="r" rtl="1">
              <a:lnSpc>
                <a:spcPts val="7000"/>
              </a:lnSpc>
            </a:pPr>
            <a:r>
              <a:rPr lang="he-IL" sz="5000">
                <a:solidFill>
                  <a:srgbClr val="000000"/>
                </a:solidFill>
                <a:latin typeface="Assistant"/>
                <a:ea typeface="Assistant"/>
                <a:cs typeface="Assistant"/>
                <a:sym typeface="Assistant"/>
                <a:rtl/>
              </a:rPr>
              <a:t>חיה ברדמן לוי</a:t>
            </a:r>
          </a:p>
          <a:p>
            <a:pPr algn="r" rtl="1">
              <a:lnSpc>
                <a:spcPts val="7000"/>
              </a:lnSpc>
            </a:pPr>
            <a:r>
              <a:rPr lang="he-IL" sz="5000">
                <a:solidFill>
                  <a:srgbClr val="000000"/>
                </a:solidFill>
                <a:latin typeface="Assistant"/>
                <a:ea typeface="Assistant"/>
                <a:cs typeface="Assistant"/>
                <a:sym typeface="Assistant"/>
                <a:rtl/>
              </a:rPr>
              <a:t>מוריה נישרי</a:t>
            </a:r>
          </a:p>
          <a:p>
            <a:pPr algn="r" rtl="1">
              <a:lnSpc>
                <a:spcPts val="7000"/>
              </a:lnSpc>
            </a:pPr>
            <a:endParaRPr lang="he-IL" sz="5000">
              <a:solidFill>
                <a:srgbClr val="000000"/>
              </a:solidFill>
              <a:latin typeface="Assistant"/>
              <a:ea typeface="Assistant"/>
              <a:cs typeface="Assistant"/>
              <a:sym typeface="Assistant"/>
              <a:rtl/>
            </a:endParaRP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בגיל השלישי</a:t>
            </a:r>
          </a:p>
        </p:txBody>
      </p:sp>
      <p:sp>
        <p:nvSpPr>
          <p:cNvPr id="4" name="TextBox 4"/>
          <p:cNvSpPr txBox="1"/>
          <p:nvPr/>
        </p:nvSpPr>
        <p:spPr>
          <a:xfrm>
            <a:off x="1028700" y="4289425"/>
            <a:ext cx="9763820"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ליטל רותם- יוזמת “ישותנו” שיתופים</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691875" y="1348588"/>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בגיל השלישי</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4452262" y="3789158"/>
            <a:ext cx="12807038" cy="3498850"/>
          </a:xfrm>
          <a:prstGeom prst="rect">
            <a:avLst/>
          </a:prstGeom>
        </p:spPr>
        <p:txBody>
          <a:bodyPr lIns="0" tIns="0" rIns="0" bIns="0" rtlCol="0" anchor="t">
            <a:spAutoFit/>
          </a:bodyPr>
          <a:lstStyle/>
          <a:p>
            <a:pPr algn="r" rtl="1">
              <a:lnSpc>
                <a:spcPts val="5599"/>
              </a:lnSpc>
            </a:pPr>
            <a:endParaRP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ירידה בתפקוד הפיזי והקוגניטיבי, עליה בבדידות</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קושי בניידות ובנגישות- לפעילויות ולטיפולים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היעדר מענה מותאם לתפקוד גבוה (ותיקים צעירים)</a:t>
            </a:r>
          </a:p>
          <a:p>
            <a:pPr algn="r" rtl="1">
              <a:lnSpc>
                <a:spcPts val="5599"/>
              </a:lnSpc>
            </a:pPr>
            <a:endParaRPr lang="he-IL" sz="3999">
              <a:solidFill>
                <a:srgbClr val="000000"/>
              </a:solidFill>
              <a:latin typeface="Assistant"/>
              <a:ea typeface="Assistant"/>
              <a:cs typeface="Assistant"/>
              <a:sym typeface="Assistant"/>
              <a:rtl/>
            </a:endParaRPr>
          </a:p>
        </p:txBody>
      </p:sp>
      <p:sp>
        <p:nvSpPr>
          <p:cNvPr id="4" name="Freeform 4"/>
          <p:cNvSpPr/>
          <p:nvPr/>
        </p:nvSpPr>
        <p:spPr>
          <a:xfrm>
            <a:off x="13327470" y="1465609"/>
            <a:ext cx="1716479" cy="1289505"/>
          </a:xfrm>
          <a:custGeom>
            <a:avLst/>
            <a:gdLst/>
            <a:ahLst/>
            <a:cxnLst/>
            <a:rect l="l" t="t" r="r" b="b"/>
            <a:pathLst>
              <a:path w="1716479" h="1289505">
                <a:moveTo>
                  <a:pt x="0" y="0"/>
                </a:moveTo>
                <a:lnTo>
                  <a:pt x="1716479" y="0"/>
                </a:lnTo>
                <a:lnTo>
                  <a:pt x="1716479" y="1289504"/>
                </a:lnTo>
                <a:lnTo>
                  <a:pt x="0" y="1289504"/>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rot="5400000">
            <a:off x="5447026" y="-2453236"/>
            <a:ext cx="7054821" cy="18969026"/>
            <a:chOff x="0" y="0"/>
            <a:chExt cx="1858060" cy="4995958"/>
          </a:xfrm>
        </p:grpSpPr>
        <p:sp>
          <p:nvSpPr>
            <p:cNvPr id="3" name="Freeform 3"/>
            <p:cNvSpPr/>
            <p:nvPr/>
          </p:nvSpPr>
          <p:spPr>
            <a:xfrm>
              <a:off x="0" y="0"/>
              <a:ext cx="1858060" cy="4995957"/>
            </a:xfrm>
            <a:custGeom>
              <a:avLst/>
              <a:gdLst/>
              <a:ahLst/>
              <a:cxnLst/>
              <a:rect l="l" t="t" r="r" b="b"/>
              <a:pathLst>
                <a:path w="1858060" h="4995957">
                  <a:moveTo>
                    <a:pt x="0" y="0"/>
                  </a:moveTo>
                  <a:lnTo>
                    <a:pt x="1858060" y="0"/>
                  </a:lnTo>
                  <a:lnTo>
                    <a:pt x="1858060" y="4995957"/>
                  </a:lnTo>
                  <a:lnTo>
                    <a:pt x="0" y="4995957"/>
                  </a:lnTo>
                  <a:close/>
                </a:path>
              </a:pathLst>
            </a:custGeom>
            <a:solidFill>
              <a:srgbClr val="223443"/>
            </a:solidFill>
          </p:spPr>
          <p:txBody>
            <a:bodyPr/>
            <a:lstStyle/>
            <a:p>
              <a:endParaRPr lang="he-IL"/>
            </a:p>
          </p:txBody>
        </p:sp>
        <p:sp>
          <p:nvSpPr>
            <p:cNvPr id="4" name="TextBox 4"/>
            <p:cNvSpPr txBox="1"/>
            <p:nvPr/>
          </p:nvSpPr>
          <p:spPr>
            <a:xfrm>
              <a:off x="0" y="-47625"/>
              <a:ext cx="1858060" cy="504358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21259" y="-177556"/>
            <a:ext cx="437756" cy="11399613"/>
            <a:chOff x="0" y="0"/>
            <a:chExt cx="115294" cy="3002367"/>
          </a:xfrm>
        </p:grpSpPr>
        <p:sp>
          <p:nvSpPr>
            <p:cNvPr id="6" name="Freeform 6"/>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7" name="TextBox 7"/>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921179" y="885825"/>
            <a:ext cx="1533812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החמרה במצב האזרחים ותיקים</a:t>
            </a:r>
          </a:p>
        </p:txBody>
      </p:sp>
      <p:sp>
        <p:nvSpPr>
          <p:cNvPr id="9" name="TextBox 9"/>
          <p:cNvSpPr txBox="1"/>
          <p:nvPr/>
        </p:nvSpPr>
        <p:spPr>
          <a:xfrm>
            <a:off x="14560153" y="6463181"/>
            <a:ext cx="2699147"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חיה בידרמן, מנכ"לית יחדיו</a:t>
            </a:r>
          </a:p>
        </p:txBody>
      </p:sp>
      <p:sp>
        <p:nvSpPr>
          <p:cNvPr id="10" name="TextBox 10"/>
          <p:cNvSpPr txBox="1"/>
          <p:nvPr/>
        </p:nvSpPr>
        <p:spPr>
          <a:xfrm>
            <a:off x="9933703" y="4450080"/>
            <a:ext cx="7325597" cy="1291590"/>
          </a:xfrm>
          <a:prstGeom prst="rect">
            <a:avLst/>
          </a:prstGeom>
        </p:spPr>
        <p:txBody>
          <a:bodyPr lIns="0" tIns="0" rIns="0" bIns="0" rtlCol="0" anchor="t">
            <a:spAutoFit/>
          </a:bodyPr>
          <a:lstStyle/>
          <a:p>
            <a:pPr marL="0" lvl="0" indent="0" algn="r" rtl="1">
              <a:lnSpc>
                <a:spcPts val="3359"/>
              </a:lnSpc>
              <a:spcBef>
                <a:spcPct val="0"/>
              </a:spcBef>
            </a:pPr>
            <a:r>
              <a:rPr lang="ar-EG" sz="2400" i="1">
                <a:solidFill>
                  <a:srgbClr val="06F4F4"/>
                </a:solidFill>
                <a:latin typeface="Helvetica Hebrew Italics"/>
                <a:ea typeface="Helvetica Hebrew Italics"/>
                <a:cs typeface="Helvetica Hebrew Italics"/>
                <a:sym typeface="Helvetica Hebrew Italics"/>
                <a:rtl/>
              </a:rPr>
              <a:t>"</a:t>
            </a:r>
            <a:r>
              <a:rPr lang="he-IL" sz="2400" i="1" u="none" strike="noStrike">
                <a:solidFill>
                  <a:srgbClr val="06F4F4"/>
                </a:solidFill>
                <a:latin typeface="Helvetica Hebrew Italics"/>
                <a:ea typeface="Helvetica Hebrew Italics"/>
                <a:cs typeface="Helvetica Hebrew Italics"/>
                <a:sym typeface="Helvetica Hebrew Italics"/>
                <a:rtl/>
              </a:rPr>
              <a:t>המשמעות של</a:t>
            </a:r>
            <a:r>
              <a:rPr lang="ar-EG" sz="2400" i="1" u="none" strike="noStrike">
                <a:solidFill>
                  <a:srgbClr val="06F4F4"/>
                </a:solidFill>
                <a:latin typeface="Helvetica Hebrew Italics"/>
                <a:ea typeface="Helvetica Hebrew Italics"/>
                <a:cs typeface="Helvetica Hebrew Italics"/>
                <a:sym typeface="Helvetica Hebrew Italics"/>
                <a:rtl/>
              </a:rPr>
              <a:t> </a:t>
            </a:r>
            <a:r>
              <a:rPr lang="he-IL" sz="2400" i="1" u="none" strike="noStrike">
                <a:solidFill>
                  <a:srgbClr val="06F4F4"/>
                </a:solidFill>
                <a:latin typeface="Helvetica Hebrew Italics"/>
                <a:ea typeface="Helvetica Hebrew Italics"/>
                <a:cs typeface="Helvetica Hebrew Italics"/>
                <a:sym typeface="Helvetica Hebrew Italics"/>
                <a:rtl/>
              </a:rPr>
              <a:t>חרבות ברזל זה השבר של הוותיקים הם היו סוג של עוגן, ובעצם שברו את העוגן הזה, יש תחושת בדידות מאוד גדולה, הם יותר מדוכדכים״</a:t>
            </a:r>
          </a:p>
        </p:txBody>
      </p:sp>
      <p:sp>
        <p:nvSpPr>
          <p:cNvPr id="11" name="TextBox 11"/>
          <p:cNvSpPr txBox="1"/>
          <p:nvPr/>
        </p:nvSpPr>
        <p:spPr>
          <a:xfrm>
            <a:off x="1028700" y="4450080"/>
            <a:ext cx="7709198" cy="1710690"/>
          </a:xfrm>
          <a:prstGeom prst="rect">
            <a:avLst/>
          </a:prstGeom>
        </p:spPr>
        <p:txBody>
          <a:bodyPr lIns="0" tIns="0" rIns="0" bIns="0" rtlCol="0" anchor="t">
            <a:spAutoFit/>
          </a:bodyPr>
          <a:lstStyle/>
          <a:p>
            <a:pPr marL="0" lvl="0" indent="0" algn="r" rtl="1">
              <a:lnSpc>
                <a:spcPts val="3359"/>
              </a:lnSpc>
              <a:spcBef>
                <a:spcPct val="0"/>
              </a:spcBef>
            </a:pPr>
            <a:r>
              <a:rPr lang="ar-EG" sz="2400" i="1">
                <a:solidFill>
                  <a:srgbClr val="06F4F4"/>
                </a:solidFill>
                <a:latin typeface="Helvetica Hebrew Italics"/>
                <a:ea typeface="Helvetica Hebrew Italics"/>
                <a:cs typeface="Helvetica Hebrew Italics"/>
                <a:sym typeface="Helvetica Hebrew Italics"/>
                <a:rtl/>
              </a:rPr>
              <a:t>"</a:t>
            </a:r>
            <a:r>
              <a:rPr lang="he-IL" sz="2400" i="1" u="none" strike="noStrike">
                <a:solidFill>
                  <a:srgbClr val="06F4F4"/>
                </a:solidFill>
                <a:latin typeface="Helvetica Hebrew Italics"/>
                <a:ea typeface="Helvetica Hebrew Italics"/>
                <a:cs typeface="Helvetica Hebrew Italics"/>
                <a:sym typeface="Helvetica Hebrew Italics"/>
                <a:rtl/>
              </a:rPr>
              <a:t>עצוב לראות את האוכלוסייה הוותיקה, הם נופלים אחד אחד. כל יום אירוע או מקרה חדש של ירידה בזיכרון. משרד הבריאות חייב לשנות את הפרוטוקולים של בדיקות ואיבחונים לישובים הללו כי אולי יש חיים שניתן להאריך וזה פשוט חבל ועצוב״ </a:t>
            </a:r>
          </a:p>
        </p:txBody>
      </p:sp>
      <p:sp>
        <p:nvSpPr>
          <p:cNvPr id="12" name="TextBox 12"/>
          <p:cNvSpPr txBox="1"/>
          <p:nvPr/>
        </p:nvSpPr>
        <p:spPr>
          <a:xfrm>
            <a:off x="5749579" y="6463181"/>
            <a:ext cx="2988320"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לימור, מנהלת רווחה כפר עזה</a:t>
            </a:r>
          </a:p>
        </p:txBody>
      </p:sp>
      <p:sp>
        <p:nvSpPr>
          <p:cNvPr id="13" name="TextBox 13"/>
          <p:cNvSpPr txBox="1"/>
          <p:nvPr/>
        </p:nvSpPr>
        <p:spPr>
          <a:xfrm>
            <a:off x="1142239" y="7417586"/>
            <a:ext cx="16117061" cy="1710690"/>
          </a:xfrm>
          <a:prstGeom prst="rect">
            <a:avLst/>
          </a:prstGeom>
        </p:spPr>
        <p:txBody>
          <a:bodyPr lIns="0" tIns="0" rIns="0" bIns="0" rtlCol="0" anchor="t">
            <a:spAutoFit/>
          </a:bodyPr>
          <a:lstStyle/>
          <a:p>
            <a:pPr marL="0" lvl="0" indent="0" algn="r" rtl="1">
              <a:lnSpc>
                <a:spcPts val="3359"/>
              </a:lnSpc>
              <a:spcBef>
                <a:spcPct val="0"/>
              </a:spcBef>
            </a:pPr>
            <a:r>
              <a:rPr lang="he-IL" sz="2400" i="1" u="none" strike="noStrike">
                <a:solidFill>
                  <a:srgbClr val="06F4F4"/>
                </a:solidFill>
                <a:latin typeface="Helvetica Hebrew Italics"/>
                <a:ea typeface="Helvetica Hebrew Italics"/>
                <a:cs typeface="Helvetica Hebrew Italics"/>
                <a:sym typeface="Helvetica Hebrew Italics"/>
                <a:rtl/>
              </a:rPr>
              <a:t>מי שחזר ליישוב נגיד יכול והתארגן והתמקם, שיחרר טיפה ואז הדברים צפים על פני השטח. אנשים שהחזיקו הרבה זמן, אני רואה את זה במפלסים ברוחמה, נחל עוז. אנשים כנראה החזיקו הרבה ואז כאלה שיצאו במצב מסוים, חוו ירידה תפקודית, קוגניטיבית או פיזית משמעותית בשנתיים האלה. כמעט אין אף אחד שזה לא עבר עליו, הדבר הזה. וזה תמונה שמוכרת לי מהרבה מקומות. אין סטטיסטיקה אבל אני פשוט רואה ואני מכיר הרבה מהאנשים וגם מקבל פניות על דברים כאלה. אז יש המון כאלה״</a:t>
            </a:r>
          </a:p>
        </p:txBody>
      </p:sp>
      <p:sp>
        <p:nvSpPr>
          <p:cNvPr id="14" name="TextBox 14"/>
          <p:cNvSpPr txBox="1"/>
          <p:nvPr/>
        </p:nvSpPr>
        <p:spPr>
          <a:xfrm>
            <a:off x="10003036" y="9454468"/>
            <a:ext cx="7256264" cy="297180"/>
          </a:xfrm>
          <a:prstGeom prst="rect">
            <a:avLst/>
          </a:prstGeom>
        </p:spPr>
        <p:txBody>
          <a:bodyPr lIns="0" tIns="0" rIns="0" bIns="0" rtlCol="0" anchor="t">
            <a:spAutoFit/>
          </a:bodyPr>
          <a:lstStyle/>
          <a:p>
            <a:pPr marL="0" lvl="0" indent="0" algn="ctr" rtl="1">
              <a:lnSpc>
                <a:spcPts val="2520"/>
              </a:lnSpc>
              <a:spcBef>
                <a:spcPct val="0"/>
              </a:spcBef>
            </a:pPr>
            <a:r>
              <a:rPr lang="he-IL" sz="1800" b="1" u="none" strike="noStrike">
                <a:solidFill>
                  <a:srgbClr val="06F4F4"/>
                </a:solidFill>
                <a:latin typeface="Noto Sans Hebrew Bold"/>
                <a:ea typeface="Noto Sans Hebrew Bold"/>
                <a:cs typeface="Noto Sans Hebrew Bold"/>
                <a:sym typeface="Noto Sans Hebrew Bold"/>
                <a:rtl/>
              </a:rPr>
              <a:t> עודד, אחראי תחום של אזרחים ותיקים באגף שירותים חברתיים במועצה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8700" y="3348159"/>
            <a:ext cx="16695355" cy="6469450"/>
          </a:xfrm>
          <a:custGeom>
            <a:avLst/>
            <a:gdLst/>
            <a:ahLst/>
            <a:cxnLst/>
            <a:rect l="l" t="t" r="r" b="b"/>
            <a:pathLst>
              <a:path w="16695355" h="6469450">
                <a:moveTo>
                  <a:pt x="0" y="0"/>
                </a:moveTo>
                <a:lnTo>
                  <a:pt x="16695355" y="0"/>
                </a:lnTo>
                <a:lnTo>
                  <a:pt x="16695355" y="6469450"/>
                </a:lnTo>
                <a:lnTo>
                  <a:pt x="0" y="6469450"/>
                </a:lnTo>
                <a:lnTo>
                  <a:pt x="0" y="0"/>
                </a:lnTo>
                <a:close/>
              </a:path>
            </a:pathLst>
          </a:custGeom>
          <a:blipFill>
            <a:blip r:embed="rId3"/>
            <a:stretch>
              <a:fillRect/>
            </a:stretch>
          </a:blipFill>
        </p:spPr>
        <p:txBody>
          <a:bodyPr/>
          <a:lstStyle/>
          <a:p>
            <a:endParaRPr lang="he-IL"/>
          </a:p>
        </p:txBody>
      </p:sp>
      <p:sp>
        <p:nvSpPr>
          <p:cNvPr id="6" name="TextBox 6"/>
          <p:cNvSpPr txBox="1"/>
          <p:nvPr/>
        </p:nvSpPr>
        <p:spPr>
          <a:xfrm>
            <a:off x="1910478" y="904875"/>
            <a:ext cx="15360252"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תושבים ותיקים בחלוקה לקבוצות גיל</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8E8E8">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756082" y="2316425"/>
            <a:ext cx="8743950" cy="6536734"/>
            <a:chOff x="0" y="0"/>
            <a:chExt cx="6350000" cy="4747084"/>
          </a:xfrm>
        </p:grpSpPr>
        <p:sp>
          <p:nvSpPr>
            <p:cNvPr id="3" name="Freeform 3"/>
            <p:cNvSpPr/>
            <p:nvPr/>
          </p:nvSpPr>
          <p:spPr>
            <a:xfrm>
              <a:off x="0" y="0"/>
              <a:ext cx="6350000" cy="4747083"/>
            </a:xfrm>
            <a:custGeom>
              <a:avLst/>
              <a:gdLst/>
              <a:ahLst/>
              <a:cxnLst/>
              <a:rect l="l" t="t" r="r" b="b"/>
              <a:pathLst>
                <a:path w="6350000" h="4747083">
                  <a:moveTo>
                    <a:pt x="0" y="3955903"/>
                  </a:moveTo>
                  <a:lnTo>
                    <a:pt x="0" y="791181"/>
                  </a:lnTo>
                  <a:cubicBezTo>
                    <a:pt x="0" y="354449"/>
                    <a:pt x="284480" y="0"/>
                    <a:pt x="635000" y="0"/>
                  </a:cubicBezTo>
                  <a:lnTo>
                    <a:pt x="5715000" y="0"/>
                  </a:lnTo>
                  <a:cubicBezTo>
                    <a:pt x="6065520" y="0"/>
                    <a:pt x="6350000" y="354449"/>
                    <a:pt x="6350000" y="791181"/>
                  </a:cubicBezTo>
                  <a:lnTo>
                    <a:pt x="6350000" y="3955903"/>
                  </a:lnTo>
                  <a:cubicBezTo>
                    <a:pt x="6350000" y="4392635"/>
                    <a:pt x="6065520" y="4747083"/>
                    <a:pt x="5715000" y="4747083"/>
                  </a:cubicBezTo>
                  <a:lnTo>
                    <a:pt x="635000" y="4747083"/>
                  </a:lnTo>
                  <a:cubicBezTo>
                    <a:pt x="284480" y="4747083"/>
                    <a:pt x="0" y="4392635"/>
                    <a:pt x="0" y="3955903"/>
                  </a:cubicBezTo>
                  <a:close/>
                </a:path>
              </a:pathLst>
            </a:custGeom>
            <a:blipFill>
              <a:blip r:embed="rId3"/>
              <a:stretch>
                <a:fillRect t="-9504" b="-9504"/>
              </a:stretch>
            </a:blipFill>
          </p:spPr>
          <p:txBody>
            <a:bodyPr/>
            <a:lstStyle/>
            <a:p>
              <a:endParaRPr lang="he-IL"/>
            </a:p>
          </p:txBody>
        </p:sp>
      </p:grpSp>
      <p:sp>
        <p:nvSpPr>
          <p:cNvPr id="4" name="TextBox 4"/>
          <p:cNvSpPr txBox="1"/>
          <p:nvPr/>
        </p:nvSpPr>
        <p:spPr>
          <a:xfrm>
            <a:off x="9506230" y="2113350"/>
            <a:ext cx="7753070" cy="951230"/>
          </a:xfrm>
          <a:prstGeom prst="rect">
            <a:avLst/>
          </a:prstGeom>
        </p:spPr>
        <p:txBody>
          <a:bodyPr lIns="0" tIns="0" rIns="0" bIns="0" rtlCol="0" anchor="t">
            <a:spAutoFit/>
          </a:bodyPr>
          <a:lstStyle/>
          <a:p>
            <a:pPr marL="0" lvl="0" indent="0" algn="r">
              <a:lnSpc>
                <a:spcPts val="7209"/>
              </a:lnSpc>
            </a:pPr>
            <a:r>
              <a:rPr lang="he-IL" sz="6999" b="1" spc="-83">
                <a:solidFill>
                  <a:srgbClr val="04588C"/>
                </a:solidFill>
                <a:latin typeface="Assistant Bold"/>
                <a:ea typeface="Assistant Bold"/>
                <a:cs typeface="Assistant Bold"/>
                <a:sym typeface="Assistant Bold"/>
                <a:rtl/>
              </a:rPr>
              <a:t>נעים להכיר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708664" y="904875"/>
            <a:ext cx="15742257"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מחסור במענים לוותיקים עם תפקוד גבוה</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082835" y="4244089"/>
            <a:ext cx="7176465" cy="3047365"/>
          </a:xfrm>
          <a:prstGeom prst="rect">
            <a:avLst/>
          </a:prstGeom>
        </p:spPr>
        <p:txBody>
          <a:bodyPr lIns="0" tIns="0" rIns="0" bIns="0" rtlCol="0" anchor="t">
            <a:spAutoFit/>
          </a:bodyPr>
          <a:lstStyle/>
          <a:p>
            <a:pPr marL="0" lvl="0" indent="0" algn="r" rtl="1">
              <a:lnSpc>
                <a:spcPts val="4759"/>
              </a:lnSpc>
              <a:spcBef>
                <a:spcPct val="0"/>
              </a:spcBef>
            </a:pPr>
            <a:r>
              <a:rPr lang="ar-EG" sz="3399" i="1">
                <a:solidFill>
                  <a:srgbClr val="223443"/>
                </a:solidFill>
                <a:latin typeface="Helvetica Hebrew Italics"/>
                <a:ea typeface="Helvetica Hebrew Italics"/>
                <a:cs typeface="Helvetica Hebrew Italics"/>
                <a:sym typeface="Helvetica Hebrew Italics"/>
                <a:rtl/>
              </a:rPr>
              <a:t>“</a:t>
            </a:r>
            <a:r>
              <a:rPr lang="he-IL" sz="3399" i="1" u="none" strike="noStrike">
                <a:solidFill>
                  <a:srgbClr val="223443"/>
                </a:solidFill>
                <a:latin typeface="Helvetica Hebrew Italics"/>
                <a:ea typeface="Helvetica Hebrew Italics"/>
                <a:cs typeface="Helvetica Hebrew Italics"/>
                <a:sym typeface="Helvetica Hebrew Italics"/>
                <a:rtl/>
              </a:rPr>
              <a:t>רוב הפעילויות מותאמות ל־</a:t>
            </a:r>
            <a:r>
              <a:rPr lang="en-US" sz="3399" i="1" u="none" strike="noStrike">
                <a:solidFill>
                  <a:srgbClr val="223443"/>
                </a:solidFill>
                <a:latin typeface="Helvetica Hebrew Italics"/>
                <a:ea typeface="Helvetica Hebrew Italics"/>
                <a:cs typeface="Helvetica Hebrew Italics"/>
                <a:sym typeface="Helvetica Hebrew Italics"/>
              </a:rPr>
              <a:t>75</a:t>
            </a:r>
            <a:r>
              <a:rPr lang="he-IL" sz="3399" i="1" u="none" strike="noStrike">
                <a:solidFill>
                  <a:srgbClr val="223443"/>
                </a:solidFill>
                <a:latin typeface="Helvetica Hebrew Italics"/>
                <a:ea typeface="Helvetica Hebrew Italics"/>
                <a:cs typeface="Helvetica Hebrew Italics"/>
                <a:sym typeface="Helvetica Hebrew Italics"/>
                <a:rtl/>
              </a:rPr>
              <a:t> ומעלה, לנו פחות […] הגיל זה לא העניין… זה עניין של תפקוד ולא של גיל כרונולוגי […] פילאטיס על כיסאות זה לא בשבילנו, אנחנו עוד לא שם״</a:t>
            </a:r>
          </a:p>
        </p:txBody>
      </p:sp>
      <p:sp>
        <p:nvSpPr>
          <p:cNvPr id="7" name="TextBox 7"/>
          <p:cNvSpPr txBox="1"/>
          <p:nvPr/>
        </p:nvSpPr>
        <p:spPr>
          <a:xfrm>
            <a:off x="2520165" y="9229725"/>
            <a:ext cx="2050554" cy="301236"/>
          </a:xfrm>
          <a:prstGeom prst="rect">
            <a:avLst/>
          </a:prstGeom>
        </p:spPr>
        <p:txBody>
          <a:bodyPr lIns="0" tIns="0" rIns="0" bIns="0" rtlCol="0" anchor="t">
            <a:spAutoFit/>
          </a:bodyPr>
          <a:lstStyle/>
          <a:p>
            <a:pPr marL="0" lvl="0" indent="0" algn="ctr" rtl="1">
              <a:lnSpc>
                <a:spcPts val="2520"/>
              </a:lnSpc>
              <a:spcBef>
                <a:spcPct val="0"/>
              </a:spcBef>
            </a:pPr>
            <a:r>
              <a:rPr lang="he-IL" sz="1800" b="1" dirty="0">
                <a:solidFill>
                  <a:srgbClr val="223443"/>
                </a:solidFill>
                <a:latin typeface="Assistant" pitchFamily="2" charset="-79"/>
                <a:ea typeface="Noto Sans Hebrew Bold"/>
                <a:cs typeface="Assistant" pitchFamily="2" charset="-79"/>
                <a:sym typeface="Noto Sans Hebrew Bold"/>
                <a:rtl/>
              </a:rPr>
              <a:t>קבוצת מיקוד ותיקים</a:t>
            </a:r>
          </a:p>
        </p:txBody>
      </p:sp>
      <p:sp>
        <p:nvSpPr>
          <p:cNvPr id="8" name="TextBox 8"/>
          <p:cNvSpPr txBox="1"/>
          <p:nvPr/>
        </p:nvSpPr>
        <p:spPr>
          <a:xfrm>
            <a:off x="14540508" y="3329621"/>
            <a:ext cx="2718792" cy="497840"/>
          </a:xfrm>
          <a:prstGeom prst="rect">
            <a:avLst/>
          </a:prstGeom>
        </p:spPr>
        <p:txBody>
          <a:bodyPr lIns="0" tIns="0" rIns="0" bIns="0" rtlCol="0" anchor="t">
            <a:spAutoFit/>
          </a:bodyPr>
          <a:lstStyle/>
          <a:p>
            <a:pPr algn="ctr" rtl="1">
              <a:lnSpc>
                <a:spcPts val="4059"/>
              </a:lnSpc>
              <a:spcBef>
                <a:spcPct val="0"/>
              </a:spcBef>
            </a:pPr>
            <a:r>
              <a:rPr lang="en-US" sz="2899" b="1">
                <a:solidFill>
                  <a:srgbClr val="000000"/>
                </a:solidFill>
                <a:latin typeface="Assistant" pitchFamily="2" charset="-79"/>
                <a:ea typeface="Noto Sans Hebrew Bold"/>
                <a:cs typeface="Assistant" pitchFamily="2" charset="-79"/>
                <a:sym typeface="Noto Sans Hebrew Bold"/>
              </a:rPr>
              <a:t>1</a:t>
            </a:r>
            <a:r>
              <a:rPr lang="he-IL" sz="2899" b="1">
                <a:solidFill>
                  <a:srgbClr val="000000"/>
                </a:solidFill>
                <a:latin typeface="Assistant" pitchFamily="2" charset="-79"/>
                <a:ea typeface="Noto Sans Hebrew Bold"/>
                <a:cs typeface="Assistant" pitchFamily="2" charset="-79"/>
                <a:sym typeface="Noto Sans Hebrew Bold"/>
                <a:rtl/>
              </a:rPr>
              <a:t>. תפקוד ולא גיל</a:t>
            </a:r>
          </a:p>
        </p:txBody>
      </p:sp>
      <p:sp>
        <p:nvSpPr>
          <p:cNvPr id="9" name="TextBox 9"/>
          <p:cNvSpPr txBox="1"/>
          <p:nvPr/>
        </p:nvSpPr>
        <p:spPr>
          <a:xfrm>
            <a:off x="1838524" y="3329621"/>
            <a:ext cx="6899374" cy="497840"/>
          </a:xfrm>
          <a:prstGeom prst="rect">
            <a:avLst/>
          </a:prstGeom>
        </p:spPr>
        <p:txBody>
          <a:bodyPr lIns="0" tIns="0" rIns="0" bIns="0" rtlCol="0" anchor="t">
            <a:spAutoFit/>
          </a:bodyPr>
          <a:lstStyle/>
          <a:p>
            <a:pPr algn="r" rtl="1">
              <a:lnSpc>
                <a:spcPts val="4059"/>
              </a:lnSpc>
            </a:pPr>
            <a:r>
              <a:rPr lang="en-US" sz="2899" b="1" dirty="0">
                <a:solidFill>
                  <a:srgbClr val="000000"/>
                </a:solidFill>
                <a:latin typeface="Assistant" pitchFamily="2" charset="-79"/>
                <a:ea typeface="Noto Sans Hebrew Bold"/>
                <a:cs typeface="Assistant" pitchFamily="2" charset="-79"/>
                <a:sym typeface="Noto Sans Hebrew Bold"/>
              </a:rPr>
              <a:t>2</a:t>
            </a:r>
            <a:r>
              <a:rPr lang="he-IL" sz="2899" b="1" dirty="0">
                <a:solidFill>
                  <a:srgbClr val="000000"/>
                </a:solidFill>
                <a:latin typeface="Assistant" pitchFamily="2" charset="-79"/>
                <a:ea typeface="Noto Sans Hebrew Bold"/>
                <a:cs typeface="Assistant" pitchFamily="2" charset="-79"/>
                <a:sym typeface="Noto Sans Hebrew Bold"/>
                <a:rtl/>
              </a:rPr>
              <a:t>. מחסום ההסעות: נגישות מותנית בזכאות</a:t>
            </a:r>
          </a:p>
        </p:txBody>
      </p:sp>
      <p:sp>
        <p:nvSpPr>
          <p:cNvPr id="10" name="TextBox 10"/>
          <p:cNvSpPr txBox="1"/>
          <p:nvPr/>
        </p:nvSpPr>
        <p:spPr>
          <a:xfrm>
            <a:off x="1028700" y="4244089"/>
            <a:ext cx="7960719" cy="1847215"/>
          </a:xfrm>
          <a:prstGeom prst="rect">
            <a:avLst/>
          </a:prstGeom>
        </p:spPr>
        <p:txBody>
          <a:bodyPr lIns="0" tIns="0" rIns="0" bIns="0" rtlCol="0" anchor="t">
            <a:spAutoFit/>
          </a:bodyPr>
          <a:lstStyle/>
          <a:p>
            <a:pPr marL="0" lvl="0" indent="0" algn="r" rtl="1">
              <a:lnSpc>
                <a:spcPts val="4759"/>
              </a:lnSpc>
              <a:spcBef>
                <a:spcPct val="0"/>
              </a:spcBef>
            </a:pPr>
            <a:r>
              <a:rPr lang="he-IL" sz="3399" i="1" u="none" strike="noStrike">
                <a:solidFill>
                  <a:srgbClr val="223443"/>
                </a:solidFill>
                <a:latin typeface="Helvetica Hebrew Italics"/>
                <a:ea typeface="Helvetica Hebrew Italics"/>
                <a:cs typeface="Helvetica Hebrew Italics"/>
                <a:sym typeface="Helvetica Hebrew Italics"/>
                <a:rtl/>
              </a:rPr>
              <a:t>“אין תחבורה… מי שאין לו רכב לא יכול להגיע […] אם היו הסעות לחוגים, זה היה מקל מאוד על אנשים״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910478" y="904875"/>
            <a:ext cx="15360252" cy="1094740"/>
          </a:xfrm>
          <a:prstGeom prst="rect">
            <a:avLst/>
          </a:prstGeom>
        </p:spPr>
        <p:txBody>
          <a:bodyPr lIns="0" tIns="0" rIns="0" bIns="0" rtlCol="0" anchor="t">
            <a:spAutoFit/>
          </a:bodyPr>
          <a:lstStyle/>
          <a:p>
            <a:pPr algn="r" rtl="1">
              <a:lnSpc>
                <a:spcPts val="8959"/>
              </a:lnSpc>
            </a:pPr>
            <a:r>
              <a:rPr lang="he-IL" sz="6399" b="1" dirty="0">
                <a:solidFill>
                  <a:srgbClr val="31356E"/>
                </a:solidFill>
                <a:latin typeface="Assistant" pitchFamily="2" charset="-79"/>
                <a:ea typeface="Noto Sans Hebrew Bold"/>
                <a:cs typeface="Assistant" pitchFamily="2" charset="-79"/>
                <a:sym typeface="Noto Sans Hebrew Bold"/>
                <a:rtl/>
              </a:rPr>
              <a:t>השתתפות אזרחים ותיקים במענים קיימים</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6" name="Picture 6"/>
          <p:cNvPicPr>
            <a:picLocks noChangeAspect="1"/>
          </p:cNvPicPr>
          <p:nvPr/>
        </p:nvPicPr>
        <p:blipFill>
          <a:blip r:embed="rId3"/>
          <a:stretch>
            <a:fillRect/>
          </a:stretch>
        </p:blipFill>
        <p:spPr>
          <a:xfrm>
            <a:off x="-186640" y="2137945"/>
            <a:ext cx="19044403" cy="9355347"/>
          </a:xfrm>
          <a:prstGeom prst="rect">
            <a:avLst/>
          </a:prstGeom>
        </p:spPr>
      </p:pic>
      <p:sp>
        <p:nvSpPr>
          <p:cNvPr id="7" name="TextBox 7"/>
          <p:cNvSpPr txBox="1"/>
          <p:nvPr/>
        </p:nvSpPr>
        <p:spPr>
          <a:xfrm>
            <a:off x="5204633" y="4714576"/>
            <a:ext cx="1783141" cy="962660"/>
          </a:xfrm>
          <a:prstGeom prst="rect">
            <a:avLst/>
          </a:prstGeom>
        </p:spPr>
        <p:txBody>
          <a:bodyPr lIns="0" tIns="0" rIns="0" bIns="0" rtlCol="0" anchor="t">
            <a:spAutoFit/>
          </a:bodyPr>
          <a:lstStyle/>
          <a:p>
            <a:pPr algn="ctr">
              <a:lnSpc>
                <a:spcPts val="7840"/>
              </a:lnSpc>
              <a:spcBef>
                <a:spcPct val="0"/>
              </a:spcBef>
            </a:pPr>
            <a:r>
              <a:rPr lang="en-US" sz="5600" b="1" dirty="0">
                <a:solidFill>
                  <a:srgbClr val="FF3131"/>
                </a:solidFill>
                <a:latin typeface="Calibri" panose="020F0502020204030204" pitchFamily="34" charset="0"/>
                <a:ea typeface="Calibri" panose="020F0502020204030204" pitchFamily="34" charset="0"/>
                <a:cs typeface="Calibri" panose="020F0502020204030204" pitchFamily="34" charset="0"/>
                <a:sym typeface="Noto Sans Hebrew Bold"/>
              </a:rPr>
              <a:t>29%</a:t>
            </a:r>
          </a:p>
        </p:txBody>
      </p:sp>
      <p:sp>
        <p:nvSpPr>
          <p:cNvPr id="8" name="TextBox 8"/>
          <p:cNvSpPr txBox="1"/>
          <p:nvPr/>
        </p:nvSpPr>
        <p:spPr>
          <a:xfrm>
            <a:off x="3887612" y="5788422"/>
            <a:ext cx="4417183" cy="976630"/>
          </a:xfrm>
          <a:prstGeom prst="rect">
            <a:avLst/>
          </a:prstGeom>
        </p:spPr>
        <p:txBody>
          <a:bodyPr lIns="0" tIns="0" rIns="0" bIns="0" rtlCol="0" anchor="t">
            <a:spAutoFit/>
          </a:bodyPr>
          <a:lstStyle/>
          <a:p>
            <a:pPr algn="ctr" rtl="1">
              <a:lnSpc>
                <a:spcPts val="3919"/>
              </a:lnSpc>
              <a:spcBef>
                <a:spcPct val="0"/>
              </a:spcBef>
            </a:pPr>
            <a:r>
              <a:rPr lang="he-IL" sz="2799" b="1" dirty="0" err="1">
                <a:solidFill>
                  <a:srgbClr val="FF3131"/>
                </a:solidFill>
                <a:latin typeface="Assistant" pitchFamily="2" charset="-79"/>
                <a:ea typeface="Noto Sans Hebrew Bold"/>
                <a:cs typeface="Assistant" pitchFamily="2" charset="-79"/>
                <a:sym typeface="Noto Sans Hebrew Bold"/>
                <a:rtl/>
              </a:rPr>
              <a:t>מהותיקים</a:t>
            </a:r>
            <a:r>
              <a:rPr lang="he-IL" sz="2799" b="1" dirty="0">
                <a:solidFill>
                  <a:srgbClr val="FF3131"/>
                </a:solidFill>
                <a:latin typeface="Assistant" pitchFamily="2" charset="-79"/>
                <a:ea typeface="Noto Sans Hebrew Bold"/>
                <a:cs typeface="Assistant" pitchFamily="2" charset="-79"/>
                <a:sym typeface="Noto Sans Hebrew Bold"/>
                <a:rtl/>
              </a:rPr>
              <a:t> </a:t>
            </a:r>
            <a:r>
              <a:rPr lang="he-IL" sz="2799" b="1" dirty="0" err="1">
                <a:solidFill>
                  <a:srgbClr val="FF3131"/>
                </a:solidFill>
                <a:latin typeface="Assistant" pitchFamily="2" charset="-79"/>
                <a:ea typeface="Noto Sans Hebrew Bold"/>
                <a:cs typeface="Assistant" pitchFamily="2" charset="-79"/>
                <a:sym typeface="Noto Sans Hebrew Bold"/>
                <a:rtl/>
              </a:rPr>
              <a:t>משתתתפים</a:t>
            </a:r>
            <a:r>
              <a:rPr lang="he-IL" sz="2799" b="1" dirty="0">
                <a:solidFill>
                  <a:srgbClr val="FF3131"/>
                </a:solidFill>
                <a:latin typeface="Assistant" pitchFamily="2" charset="-79"/>
                <a:ea typeface="Noto Sans Hebrew Bold"/>
                <a:cs typeface="Assistant" pitchFamily="2" charset="-79"/>
                <a:sym typeface="Noto Sans Hebrew Bold"/>
                <a:rtl/>
              </a:rPr>
              <a:t> במענים הקיימים</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691875" y="1348588"/>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בגיל השלישי</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 להתייחסות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a:t>
            </a:r>
            <a:r>
              <a:rPr lang="ar-EG" sz="3000">
                <a:solidFill>
                  <a:srgbClr val="000000"/>
                </a:solidFill>
                <a:latin typeface="Assistant"/>
                <a:ea typeface="Assistant"/>
                <a:cs typeface="Assistant"/>
                <a:sym typeface="Assistant"/>
                <a:rtl/>
              </a:rPr>
              <a:t> </a:t>
            </a:r>
            <a:r>
              <a:rPr lang="he-IL" sz="3000">
                <a:solidFill>
                  <a:srgbClr val="000000"/>
                </a:solidFill>
                <a:latin typeface="Assistant"/>
                <a:ea typeface="Assistant"/>
                <a:cs typeface="Assistant"/>
                <a:sym typeface="Assistant"/>
                <a:rtl/>
              </a:rPr>
              <a:t>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3327470" y="1465609"/>
            <a:ext cx="1716479" cy="1289505"/>
          </a:xfrm>
          <a:custGeom>
            <a:avLst/>
            <a:gdLst/>
            <a:ahLst/>
            <a:cxnLst/>
            <a:rect l="l" t="t" r="r" b="b"/>
            <a:pathLst>
              <a:path w="1716479" h="1289505">
                <a:moveTo>
                  <a:pt x="0" y="0"/>
                </a:moveTo>
                <a:lnTo>
                  <a:pt x="1716479" y="0"/>
                </a:lnTo>
                <a:lnTo>
                  <a:pt x="1716479" y="1289504"/>
                </a:lnTo>
                <a:lnTo>
                  <a:pt x="0" y="1289504"/>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1845016"/>
            <a:ext cx="15702217" cy="79406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אילת גולומב פלנר</a:t>
            </a:r>
          </a:p>
          <a:p>
            <a:pPr algn="r" rtl="1">
              <a:lnSpc>
                <a:spcPts val="7000"/>
              </a:lnSpc>
            </a:pPr>
            <a:r>
              <a:rPr lang="he-IL" sz="5000">
                <a:solidFill>
                  <a:srgbClr val="000000"/>
                </a:solidFill>
                <a:latin typeface="Assistant"/>
                <a:ea typeface="Assistant"/>
                <a:cs typeface="Assistant"/>
                <a:sym typeface="Assistant"/>
                <a:rtl/>
              </a:rPr>
              <a:t>שירה רום</a:t>
            </a:r>
          </a:p>
          <a:p>
            <a:pPr algn="r" rtl="1">
              <a:lnSpc>
                <a:spcPts val="7000"/>
              </a:lnSpc>
            </a:pPr>
            <a:r>
              <a:rPr lang="he-IL" sz="5000">
                <a:solidFill>
                  <a:srgbClr val="000000"/>
                </a:solidFill>
                <a:latin typeface="Assistant"/>
                <a:ea typeface="Assistant"/>
                <a:cs typeface="Assistant"/>
                <a:sym typeface="Assistant"/>
                <a:rtl/>
              </a:rPr>
              <a:t>אילה זמורה</a:t>
            </a:r>
          </a:p>
          <a:p>
            <a:pPr algn="r" rtl="1">
              <a:lnSpc>
                <a:spcPts val="7000"/>
              </a:lnSpc>
            </a:pPr>
            <a:r>
              <a:rPr lang="he-IL" sz="5000">
                <a:solidFill>
                  <a:srgbClr val="000000"/>
                </a:solidFill>
                <a:latin typeface="Assistant"/>
                <a:ea typeface="Assistant"/>
                <a:cs typeface="Assistant"/>
                <a:sym typeface="Assistant"/>
                <a:rtl/>
              </a:rPr>
              <a:t>ליטל צ’רניס</a:t>
            </a:r>
          </a:p>
          <a:p>
            <a:pPr algn="r" rtl="1">
              <a:lnSpc>
                <a:spcPts val="7000"/>
              </a:lnSpc>
            </a:pPr>
            <a:r>
              <a:rPr lang="he-IL" sz="5000">
                <a:solidFill>
                  <a:srgbClr val="000000"/>
                </a:solidFill>
                <a:latin typeface="Assistant"/>
                <a:ea typeface="Assistant"/>
                <a:cs typeface="Assistant"/>
                <a:sym typeface="Assistant"/>
                <a:rtl/>
              </a:rPr>
              <a:t>הדס סאסי</a:t>
            </a:r>
          </a:p>
          <a:p>
            <a:pPr algn="r" rtl="1">
              <a:lnSpc>
                <a:spcPts val="7000"/>
              </a:lnSpc>
            </a:pPr>
            <a:r>
              <a:rPr lang="he-IL" sz="5000">
                <a:solidFill>
                  <a:srgbClr val="000000"/>
                </a:solidFill>
                <a:latin typeface="Assistant"/>
                <a:ea typeface="Assistant"/>
                <a:cs typeface="Assistant"/>
                <a:sym typeface="Assistant"/>
                <a:rtl/>
              </a:rPr>
              <a:t>דפנה סיבוני</a:t>
            </a:r>
          </a:p>
          <a:p>
            <a:pPr algn="r" rtl="1">
              <a:lnSpc>
                <a:spcPts val="7000"/>
              </a:lnSpc>
            </a:pPr>
            <a:r>
              <a:rPr lang="he-IL" sz="5000">
                <a:solidFill>
                  <a:srgbClr val="000000"/>
                </a:solidFill>
                <a:latin typeface="Assistant"/>
                <a:ea typeface="Assistant"/>
                <a:cs typeface="Assistant"/>
                <a:sym typeface="Assistant"/>
                <a:rtl/>
              </a:rPr>
              <a:t>צחי לוי</a:t>
            </a:r>
          </a:p>
          <a:p>
            <a:pPr algn="r" rtl="1">
              <a:lnSpc>
                <a:spcPts val="7000"/>
              </a:lnSpc>
            </a:pPr>
            <a:endParaRPr lang="he-IL" sz="5000">
              <a:solidFill>
                <a:srgbClr val="000000"/>
              </a:solidFill>
              <a:latin typeface="Assistant"/>
              <a:ea typeface="Assistant"/>
              <a:cs typeface="Assistant"/>
              <a:sym typeface="Assistant"/>
              <a:rtl/>
            </a:endParaRP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5159215" y="610235"/>
            <a:ext cx="12100085"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חינוך לבריאות- ילדים ונוער</a:t>
            </a:r>
          </a:p>
        </p:txBody>
      </p:sp>
      <p:sp>
        <p:nvSpPr>
          <p:cNvPr id="4" name="TextBox 4"/>
          <p:cNvSpPr txBox="1"/>
          <p:nvPr/>
        </p:nvSpPr>
        <p:spPr>
          <a:xfrm>
            <a:off x="741382" y="4668838"/>
            <a:ext cx="10946805"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נעה אבירם- יוזמת “חוסן ילדינו”, שיתופים</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Freeform 2"/>
          <p:cNvSpPr/>
          <p:nvPr/>
        </p:nvSpPr>
        <p:spPr>
          <a:xfrm>
            <a:off x="12289014" y="1195199"/>
            <a:ext cx="1080672" cy="796996"/>
          </a:xfrm>
          <a:custGeom>
            <a:avLst/>
            <a:gdLst/>
            <a:ahLst/>
            <a:cxnLst/>
            <a:rect l="l" t="t" r="r" b="b"/>
            <a:pathLst>
              <a:path w="1080672" h="796996">
                <a:moveTo>
                  <a:pt x="0" y="0"/>
                </a:moveTo>
                <a:lnTo>
                  <a:pt x="1080673" y="0"/>
                </a:lnTo>
                <a:lnTo>
                  <a:pt x="1080673" y="796996"/>
                </a:lnTo>
                <a:lnTo>
                  <a:pt x="0" y="79699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3" name="TextBox 3"/>
          <p:cNvSpPr txBox="1"/>
          <p:nvPr/>
        </p:nvSpPr>
        <p:spPr>
          <a:xfrm>
            <a:off x="2593719" y="914247"/>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ילדים ונוער-</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4" name="TextBox 4"/>
          <p:cNvSpPr txBox="1"/>
          <p:nvPr/>
        </p:nvSpPr>
        <p:spPr>
          <a:xfrm>
            <a:off x="4452262" y="3789158"/>
            <a:ext cx="12807038" cy="3498850"/>
          </a:xfrm>
          <a:prstGeom prst="rect">
            <a:avLst/>
          </a:prstGeom>
        </p:spPr>
        <p:txBody>
          <a:bodyPr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גיל רך- עלייה באבחוני אוטיזם ו</a:t>
            </a:r>
            <a:r>
              <a:rPr lang="en-US" sz="3999" dirty="0">
                <a:solidFill>
                  <a:srgbClr val="000000"/>
                </a:solidFill>
                <a:latin typeface="Assistant"/>
                <a:ea typeface="Assistant"/>
                <a:cs typeface="Assistant"/>
                <a:sym typeface="Assistant"/>
              </a:rPr>
              <a:t>PTSD</a:t>
            </a:r>
            <a:r>
              <a:rPr lang="he-IL" sz="3999" dirty="0">
                <a:solidFill>
                  <a:srgbClr val="000000"/>
                </a:solidFill>
                <a:latin typeface="Assistant"/>
                <a:ea typeface="Assistant"/>
                <a:cs typeface="Assistant"/>
                <a:sym typeface="Assistant"/>
                <a:rtl/>
              </a:rPr>
              <a:t>, מחסור ארצי בכוח אדם וזמני המתנה ממושכים לשירותים פרא רפואיים.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זמני אבחון ממושכים והיצע מענים טיפוליים נמוך.</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נוער- עלייה בשימוש בחומרים, שיעור השתתפות נמוך בחוגים.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רצף איתור- אבחון- טיפול</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612396" y="1419544"/>
            <a:ext cx="19509689" cy="10033291"/>
          </a:xfrm>
          <a:prstGeom prst="rect">
            <a:avLst/>
          </a:prstGeom>
        </p:spPr>
      </p:pic>
      <p:sp>
        <p:nvSpPr>
          <p:cNvPr id="6" name="TextBox 6"/>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rot="5400000">
            <a:off x="5447026" y="-2453236"/>
            <a:ext cx="7054821" cy="18969026"/>
            <a:chOff x="0" y="0"/>
            <a:chExt cx="1858060" cy="4995958"/>
          </a:xfrm>
        </p:grpSpPr>
        <p:sp>
          <p:nvSpPr>
            <p:cNvPr id="3" name="Freeform 3"/>
            <p:cNvSpPr/>
            <p:nvPr/>
          </p:nvSpPr>
          <p:spPr>
            <a:xfrm>
              <a:off x="0" y="0"/>
              <a:ext cx="1858060" cy="4995957"/>
            </a:xfrm>
            <a:custGeom>
              <a:avLst/>
              <a:gdLst/>
              <a:ahLst/>
              <a:cxnLst/>
              <a:rect l="l" t="t" r="r" b="b"/>
              <a:pathLst>
                <a:path w="1858060" h="4995957">
                  <a:moveTo>
                    <a:pt x="0" y="0"/>
                  </a:moveTo>
                  <a:lnTo>
                    <a:pt x="1858060" y="0"/>
                  </a:lnTo>
                  <a:lnTo>
                    <a:pt x="1858060" y="4995957"/>
                  </a:lnTo>
                  <a:lnTo>
                    <a:pt x="0" y="4995957"/>
                  </a:lnTo>
                  <a:close/>
                </a:path>
              </a:pathLst>
            </a:custGeom>
            <a:solidFill>
              <a:srgbClr val="223443"/>
            </a:solidFill>
          </p:spPr>
          <p:txBody>
            <a:bodyPr/>
            <a:lstStyle/>
            <a:p>
              <a:endParaRPr lang="he-IL"/>
            </a:p>
          </p:txBody>
        </p:sp>
        <p:sp>
          <p:nvSpPr>
            <p:cNvPr id="4" name="TextBox 4"/>
            <p:cNvSpPr txBox="1"/>
            <p:nvPr/>
          </p:nvSpPr>
          <p:spPr>
            <a:xfrm>
              <a:off x="0" y="-47625"/>
              <a:ext cx="1858060" cy="504358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614526" y="8409813"/>
            <a:ext cx="6100762" cy="712037"/>
            <a:chOff x="0" y="0"/>
            <a:chExt cx="8134350" cy="949383"/>
          </a:xfrm>
        </p:grpSpPr>
        <p:sp>
          <p:nvSpPr>
            <p:cNvPr id="6" name="Freeform 6"/>
            <p:cNvSpPr/>
            <p:nvPr/>
          </p:nvSpPr>
          <p:spPr>
            <a:xfrm>
              <a:off x="0" y="603673"/>
              <a:ext cx="8134350" cy="345710"/>
            </a:xfrm>
            <a:custGeom>
              <a:avLst/>
              <a:gdLst/>
              <a:ahLst/>
              <a:cxnLst/>
              <a:rect l="l" t="t" r="r" b="b"/>
              <a:pathLst>
                <a:path w="8134350" h="345710">
                  <a:moveTo>
                    <a:pt x="0" y="0"/>
                  </a:moveTo>
                  <a:lnTo>
                    <a:pt x="8134350" y="0"/>
                  </a:lnTo>
                  <a:lnTo>
                    <a:pt x="8134350" y="345710"/>
                  </a:lnTo>
                  <a:lnTo>
                    <a:pt x="0" y="345710"/>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7" name="TextBox 7"/>
            <p:cNvSpPr txBox="1"/>
            <p:nvPr/>
          </p:nvSpPr>
          <p:spPr>
            <a:xfrm>
              <a:off x="0" y="-114300"/>
              <a:ext cx="8134350" cy="679873"/>
            </a:xfrm>
            <a:prstGeom prst="rect">
              <a:avLst/>
            </a:prstGeom>
          </p:spPr>
          <p:txBody>
            <a:bodyPr lIns="0" tIns="0" rIns="0" bIns="0" rtlCol="0" anchor="t">
              <a:spAutoFit/>
            </a:bodyPr>
            <a:lstStyle/>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פחד מרעשים, עיכוב התפתחותי, הרטבת לילה</a:t>
              </a:r>
            </a:p>
          </p:txBody>
        </p:sp>
      </p:grpSp>
      <p:grpSp>
        <p:nvGrpSpPr>
          <p:cNvPr id="8" name="Group 8"/>
          <p:cNvGrpSpPr/>
          <p:nvPr/>
        </p:nvGrpSpPr>
        <p:grpSpPr>
          <a:xfrm>
            <a:off x="10516791" y="6801004"/>
            <a:ext cx="6742509" cy="740812"/>
            <a:chOff x="0" y="0"/>
            <a:chExt cx="8990012" cy="987749"/>
          </a:xfrm>
        </p:grpSpPr>
        <p:sp>
          <p:nvSpPr>
            <p:cNvPr id="9" name="Freeform 9"/>
            <p:cNvSpPr/>
            <p:nvPr/>
          </p:nvSpPr>
          <p:spPr>
            <a:xfrm>
              <a:off x="0" y="605674"/>
              <a:ext cx="8990012" cy="382076"/>
            </a:xfrm>
            <a:custGeom>
              <a:avLst/>
              <a:gdLst/>
              <a:ahLst/>
              <a:cxnLst/>
              <a:rect l="l" t="t" r="r" b="b"/>
              <a:pathLst>
                <a:path w="8990012" h="382076">
                  <a:moveTo>
                    <a:pt x="0" y="0"/>
                  </a:moveTo>
                  <a:lnTo>
                    <a:pt x="8990013" y="0"/>
                  </a:lnTo>
                  <a:lnTo>
                    <a:pt x="8990013" y="382075"/>
                  </a:lnTo>
                  <a:lnTo>
                    <a:pt x="0" y="382075"/>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10" name="TextBox 10"/>
            <p:cNvSpPr txBox="1"/>
            <p:nvPr/>
          </p:nvSpPr>
          <p:spPr>
            <a:xfrm>
              <a:off x="66278" y="-114300"/>
              <a:ext cx="8923734" cy="679873"/>
            </a:xfrm>
            <a:prstGeom prst="rect">
              <a:avLst/>
            </a:prstGeom>
          </p:spPr>
          <p:txBody>
            <a:bodyPr lIns="0" tIns="0" rIns="0" bIns="0" rtlCol="0" anchor="t">
              <a:spAutoFit/>
            </a:bodyPr>
            <a:lstStyle/>
            <a:p>
              <a:pPr marL="0" lvl="0" indent="0" algn="r" rtl="1">
                <a:lnSpc>
                  <a:spcPts val="3919"/>
                </a:lnSpc>
                <a:spcBef>
                  <a:spcPct val="0"/>
                </a:spcBef>
              </a:pPr>
              <a:r>
                <a:rPr lang="he-IL" sz="2799">
                  <a:solidFill>
                    <a:srgbClr val="06F4F4"/>
                  </a:solidFill>
                  <a:latin typeface="Helvetica Hebrew"/>
                  <a:ea typeface="Helvetica Hebrew"/>
                  <a:cs typeface="Helvetica Hebrew"/>
                  <a:sym typeface="Helvetica Hebrew"/>
                  <a:rtl/>
                </a:rPr>
                <a:t>יש אלכוהול, סמים, סיגריות</a:t>
              </a:r>
            </a:p>
          </p:txBody>
        </p:sp>
      </p:grpSp>
      <p:grpSp>
        <p:nvGrpSpPr>
          <p:cNvPr id="11" name="Group 11"/>
          <p:cNvGrpSpPr/>
          <p:nvPr/>
        </p:nvGrpSpPr>
        <p:grpSpPr>
          <a:xfrm>
            <a:off x="-804173" y="8201894"/>
            <a:ext cx="9948173" cy="700387"/>
            <a:chOff x="0" y="0"/>
            <a:chExt cx="13264231" cy="933849"/>
          </a:xfrm>
        </p:grpSpPr>
        <p:sp>
          <p:nvSpPr>
            <p:cNvPr id="12" name="Freeform 12"/>
            <p:cNvSpPr/>
            <p:nvPr/>
          </p:nvSpPr>
          <p:spPr>
            <a:xfrm>
              <a:off x="5495388" y="603673"/>
              <a:ext cx="7768843" cy="330176"/>
            </a:xfrm>
            <a:custGeom>
              <a:avLst/>
              <a:gdLst/>
              <a:ahLst/>
              <a:cxnLst/>
              <a:rect l="l" t="t" r="r" b="b"/>
              <a:pathLst>
                <a:path w="7768843" h="330176">
                  <a:moveTo>
                    <a:pt x="0" y="0"/>
                  </a:moveTo>
                  <a:lnTo>
                    <a:pt x="7768843" y="0"/>
                  </a:lnTo>
                  <a:lnTo>
                    <a:pt x="7768843" y="330176"/>
                  </a:lnTo>
                  <a:lnTo>
                    <a:pt x="0" y="33017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13" name="TextBox 13"/>
            <p:cNvSpPr txBox="1"/>
            <p:nvPr/>
          </p:nvSpPr>
          <p:spPr>
            <a:xfrm>
              <a:off x="0" y="-114300"/>
              <a:ext cx="13264231" cy="6798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זמן מ</a:t>
              </a:r>
              <a:r>
                <a:rPr lang="he-IL" sz="2799" i="1" u="none" strike="noStrike">
                  <a:solidFill>
                    <a:srgbClr val="06F4F4"/>
                  </a:solidFill>
                  <a:latin typeface="Helvetica Hebrew Italics"/>
                  <a:ea typeface="Helvetica Hebrew Italics"/>
                  <a:cs typeface="Helvetica Hebrew Italics"/>
                  <a:sym typeface="Helvetica Hebrew Italics"/>
                  <a:rtl/>
                </a:rPr>
                <a:t>סך ממושך יותר, קושי בלימודים ובריכוז</a:t>
              </a:r>
            </a:p>
          </p:txBody>
        </p:sp>
      </p:grpSp>
      <p:sp>
        <p:nvSpPr>
          <p:cNvPr id="14" name="TextBox 14"/>
          <p:cNvSpPr txBox="1"/>
          <p:nvPr/>
        </p:nvSpPr>
        <p:spPr>
          <a:xfrm>
            <a:off x="4823608" y="885825"/>
            <a:ext cx="12435692"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grpSp>
        <p:nvGrpSpPr>
          <p:cNvPr id="15" name="Group 15"/>
          <p:cNvGrpSpPr/>
          <p:nvPr/>
        </p:nvGrpSpPr>
        <p:grpSpPr>
          <a:xfrm>
            <a:off x="7059337" y="3953230"/>
            <a:ext cx="9948173" cy="1190270"/>
            <a:chOff x="0" y="0"/>
            <a:chExt cx="13264231" cy="1587027"/>
          </a:xfrm>
        </p:grpSpPr>
        <p:sp>
          <p:nvSpPr>
            <p:cNvPr id="16" name="Freeform 16"/>
            <p:cNvSpPr/>
            <p:nvPr/>
          </p:nvSpPr>
          <p:spPr>
            <a:xfrm>
              <a:off x="5665317" y="1264073"/>
              <a:ext cx="7598914" cy="322954"/>
            </a:xfrm>
            <a:custGeom>
              <a:avLst/>
              <a:gdLst/>
              <a:ahLst/>
              <a:cxnLst/>
              <a:rect l="l" t="t" r="r" b="b"/>
              <a:pathLst>
                <a:path w="7598914" h="322954">
                  <a:moveTo>
                    <a:pt x="0" y="0"/>
                  </a:moveTo>
                  <a:lnTo>
                    <a:pt x="7598914" y="0"/>
                  </a:lnTo>
                  <a:lnTo>
                    <a:pt x="7598914" y="322954"/>
                  </a:lnTo>
                  <a:lnTo>
                    <a:pt x="0" y="322954"/>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17" name="TextBox 17"/>
            <p:cNvSpPr txBox="1"/>
            <p:nvPr/>
          </p:nvSpPr>
          <p:spPr>
            <a:xfrm>
              <a:off x="0" y="-114300"/>
              <a:ext cx="13264231" cy="13402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חוסר </a:t>
              </a:r>
              <a:r>
                <a:rPr lang="he-IL" sz="2799" i="1" u="none" strike="noStrike">
                  <a:solidFill>
                    <a:srgbClr val="06F4F4"/>
                  </a:solidFill>
                  <a:latin typeface="Helvetica Hebrew Italics"/>
                  <a:ea typeface="Helvetica Hebrew Italics"/>
                  <a:cs typeface="Helvetica Hebrew Italics"/>
                  <a:sym typeface="Helvetica Hebrew Italics"/>
                  <a:rtl/>
                </a:rPr>
                <a:t>סבלנות ועצבים</a:t>
              </a:r>
            </a:p>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לעיתים פחדים ורצון להיות ליד ההורים יותר</a:t>
              </a:r>
            </a:p>
          </p:txBody>
        </p:sp>
      </p:grpSp>
      <p:grpSp>
        <p:nvGrpSpPr>
          <p:cNvPr id="18" name="Group 18"/>
          <p:cNvGrpSpPr/>
          <p:nvPr/>
        </p:nvGrpSpPr>
        <p:grpSpPr>
          <a:xfrm>
            <a:off x="-2554762" y="4355400"/>
            <a:ext cx="9948173" cy="669337"/>
            <a:chOff x="0" y="0"/>
            <a:chExt cx="13264231" cy="892449"/>
          </a:xfrm>
        </p:grpSpPr>
        <p:sp>
          <p:nvSpPr>
            <p:cNvPr id="19" name="Freeform 19"/>
            <p:cNvSpPr/>
            <p:nvPr/>
          </p:nvSpPr>
          <p:spPr>
            <a:xfrm>
              <a:off x="6469505" y="603673"/>
              <a:ext cx="6794725" cy="288776"/>
            </a:xfrm>
            <a:custGeom>
              <a:avLst/>
              <a:gdLst/>
              <a:ahLst/>
              <a:cxnLst/>
              <a:rect l="l" t="t" r="r" b="b"/>
              <a:pathLst>
                <a:path w="6794725" h="288776">
                  <a:moveTo>
                    <a:pt x="0" y="0"/>
                  </a:moveTo>
                  <a:lnTo>
                    <a:pt x="6794726" y="0"/>
                  </a:lnTo>
                  <a:lnTo>
                    <a:pt x="6794726" y="288776"/>
                  </a:lnTo>
                  <a:lnTo>
                    <a:pt x="0" y="28877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20" name="TextBox 20"/>
            <p:cNvSpPr txBox="1"/>
            <p:nvPr/>
          </p:nvSpPr>
          <p:spPr>
            <a:xfrm>
              <a:off x="0" y="-114300"/>
              <a:ext cx="13264231" cy="679873"/>
            </a:xfrm>
            <a:prstGeom prst="rect">
              <a:avLst/>
            </a:prstGeom>
          </p:spPr>
          <p:txBody>
            <a:bodyPr lIns="0" tIns="0" rIns="0" bIns="0" rtlCol="0" anchor="t">
              <a:spAutoFit/>
            </a:bodyPr>
            <a:lstStyle/>
            <a:p>
              <a:pPr marL="0" lvl="0" indent="0" algn="r" rtl="1">
                <a:lnSpc>
                  <a:spcPts val="3919"/>
                </a:lnSpc>
                <a:spcBef>
                  <a:spcPct val="0"/>
                </a:spcBef>
              </a:pPr>
              <a:r>
                <a:rPr lang="he-IL" sz="2799" i="1">
                  <a:solidFill>
                    <a:srgbClr val="06F4F4"/>
                  </a:solidFill>
                  <a:latin typeface="Helvetica Hebrew Italics"/>
                  <a:ea typeface="Helvetica Hebrew Italics"/>
                  <a:cs typeface="Helvetica Hebrew Italics"/>
                  <a:sym typeface="Helvetica Hebrew Italics"/>
                  <a:rtl/>
                </a:rPr>
                <a:t>קשיים רג</a:t>
              </a:r>
              <a:r>
                <a:rPr lang="he-IL" sz="2799" i="1" u="none" strike="noStrike">
                  <a:solidFill>
                    <a:srgbClr val="06F4F4"/>
                  </a:solidFill>
                  <a:latin typeface="Helvetica Hebrew Italics"/>
                  <a:ea typeface="Helvetica Hebrew Italics"/>
                  <a:cs typeface="Helvetica Hebrew Italics"/>
                  <a:sym typeface="Helvetica Hebrew Italics"/>
                  <a:rtl/>
                </a:rPr>
                <a:t>שיים התנהגותיים משמעותיים</a:t>
              </a:r>
            </a:p>
          </p:txBody>
        </p:sp>
      </p:grpSp>
      <p:grpSp>
        <p:nvGrpSpPr>
          <p:cNvPr id="21" name="Group 21"/>
          <p:cNvGrpSpPr/>
          <p:nvPr/>
        </p:nvGrpSpPr>
        <p:grpSpPr>
          <a:xfrm>
            <a:off x="4823608" y="5687494"/>
            <a:ext cx="6742509" cy="740812"/>
            <a:chOff x="0" y="0"/>
            <a:chExt cx="8990012" cy="987749"/>
          </a:xfrm>
        </p:grpSpPr>
        <p:sp>
          <p:nvSpPr>
            <p:cNvPr id="22" name="Freeform 22"/>
            <p:cNvSpPr/>
            <p:nvPr/>
          </p:nvSpPr>
          <p:spPr>
            <a:xfrm>
              <a:off x="0" y="605674"/>
              <a:ext cx="8990012" cy="382076"/>
            </a:xfrm>
            <a:custGeom>
              <a:avLst/>
              <a:gdLst/>
              <a:ahLst/>
              <a:cxnLst/>
              <a:rect l="l" t="t" r="r" b="b"/>
              <a:pathLst>
                <a:path w="8990012" h="382076">
                  <a:moveTo>
                    <a:pt x="0" y="0"/>
                  </a:moveTo>
                  <a:lnTo>
                    <a:pt x="8990013" y="0"/>
                  </a:lnTo>
                  <a:lnTo>
                    <a:pt x="8990013" y="382075"/>
                  </a:lnTo>
                  <a:lnTo>
                    <a:pt x="0" y="382075"/>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23" name="TextBox 23"/>
            <p:cNvSpPr txBox="1"/>
            <p:nvPr/>
          </p:nvSpPr>
          <p:spPr>
            <a:xfrm>
              <a:off x="66278" y="-114300"/>
              <a:ext cx="8923734" cy="679873"/>
            </a:xfrm>
            <a:prstGeom prst="rect">
              <a:avLst/>
            </a:prstGeom>
          </p:spPr>
          <p:txBody>
            <a:bodyPr lIns="0" tIns="0" rIns="0" bIns="0" rtlCol="0" anchor="t">
              <a:spAutoFit/>
            </a:bodyPr>
            <a:lstStyle/>
            <a:p>
              <a:pPr marL="0" lvl="0" indent="0" algn="r" rtl="1">
                <a:lnSpc>
                  <a:spcPts val="3919"/>
                </a:lnSpc>
                <a:spcBef>
                  <a:spcPct val="0"/>
                </a:spcBef>
              </a:pPr>
              <a:r>
                <a:rPr lang="he-IL" sz="2799" i="1" u="none" strike="noStrike">
                  <a:solidFill>
                    <a:srgbClr val="06F4F4"/>
                  </a:solidFill>
                  <a:latin typeface="Helvetica Hebrew Italics"/>
                  <a:ea typeface="Helvetica Hebrew Italics"/>
                  <a:cs typeface="Helvetica Hebrew Italics"/>
                  <a:sym typeface="Helvetica Hebrew Italics"/>
                  <a:rtl/>
                </a:rPr>
                <a:t>רגרסיה בהתפתחות, חזרה למוצץ, לא עושה צרכים</a:t>
              </a: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522101" y="1490198"/>
            <a:ext cx="19400056" cy="9844774"/>
          </a:xfrm>
          <a:prstGeom prst="rect">
            <a:avLst/>
          </a:prstGeom>
        </p:spPr>
      </p:pic>
      <p:sp>
        <p:nvSpPr>
          <p:cNvPr id="6" name="TextBox 6"/>
          <p:cNvSpPr txBox="1"/>
          <p:nvPr/>
        </p:nvSpPr>
        <p:spPr>
          <a:xfrm>
            <a:off x="976308" y="885825"/>
            <a:ext cx="16282992"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ילדים ונוער רשומים לחוגי מועצה </a:t>
            </a:r>
          </a:p>
        </p:txBody>
      </p:sp>
      <p:sp>
        <p:nvSpPr>
          <p:cNvPr id="7" name="TextBox 7"/>
          <p:cNvSpPr txBox="1"/>
          <p:nvPr/>
        </p:nvSpPr>
        <p:spPr>
          <a:xfrm>
            <a:off x="12591270" y="5313508"/>
            <a:ext cx="2312088" cy="962660"/>
          </a:xfrm>
          <a:prstGeom prst="rect">
            <a:avLst/>
          </a:prstGeom>
        </p:spPr>
        <p:txBody>
          <a:bodyPr lIns="0" tIns="0" rIns="0" bIns="0" rtlCol="0" anchor="t">
            <a:spAutoFit/>
          </a:bodyPr>
          <a:lstStyle/>
          <a:p>
            <a:pPr algn="ctr">
              <a:lnSpc>
                <a:spcPts val="7840"/>
              </a:lnSpc>
              <a:spcBef>
                <a:spcPct val="0"/>
              </a:spcBef>
            </a:pPr>
            <a:r>
              <a:rPr lang="en-US" sz="5600" b="1">
                <a:solidFill>
                  <a:srgbClr val="FF3131"/>
                </a:solidFill>
                <a:latin typeface="Noto Sans Hebrew Bold"/>
                <a:ea typeface="Noto Sans Hebrew Bold"/>
                <a:cs typeface="Noto Sans Hebrew Bold"/>
                <a:sym typeface="Noto Sans Hebrew Bold"/>
              </a:rPr>
              <a:t>22%</a:t>
            </a:r>
          </a:p>
        </p:txBody>
      </p:sp>
      <p:sp>
        <p:nvSpPr>
          <p:cNvPr id="8" name="TextBox 8"/>
          <p:cNvSpPr txBox="1"/>
          <p:nvPr/>
        </p:nvSpPr>
        <p:spPr>
          <a:xfrm>
            <a:off x="12181322" y="6374485"/>
            <a:ext cx="3131984" cy="727710"/>
          </a:xfrm>
          <a:prstGeom prst="rect">
            <a:avLst/>
          </a:prstGeom>
        </p:spPr>
        <p:txBody>
          <a:bodyPr lIns="0" tIns="0" rIns="0" bIns="0" rtlCol="0" anchor="t">
            <a:spAutoFit/>
          </a:bodyPr>
          <a:lstStyle/>
          <a:p>
            <a:pPr algn="ctr" rtl="1">
              <a:lnSpc>
                <a:spcPts val="2940"/>
              </a:lnSpc>
            </a:pPr>
            <a:r>
              <a:rPr lang="he-IL" sz="2100" b="1">
                <a:solidFill>
                  <a:srgbClr val="FF3131"/>
                </a:solidFill>
                <a:latin typeface="Noto Sans Hebrew Bold"/>
                <a:ea typeface="Noto Sans Hebrew Bold"/>
                <a:cs typeface="Noto Sans Hebrew Bold"/>
                <a:sym typeface="Noto Sans Hebrew Bold"/>
                <a:rtl/>
              </a:rPr>
              <a:t>מהנוער רשומים לחוגים </a:t>
            </a:r>
          </a:p>
          <a:p>
            <a:pPr algn="ctr" rtl="1">
              <a:lnSpc>
                <a:spcPts val="2940"/>
              </a:lnSpc>
              <a:spcBef>
                <a:spcPct val="0"/>
              </a:spcBef>
            </a:pPr>
            <a:r>
              <a:rPr lang="he-IL" sz="2100" b="1">
                <a:solidFill>
                  <a:srgbClr val="FF3131"/>
                </a:solidFill>
                <a:latin typeface="Noto Sans Hebrew Bold"/>
                <a:ea typeface="Noto Sans Hebrew Bold"/>
                <a:cs typeface="Noto Sans Hebrew Bold"/>
                <a:sym typeface="Noto Sans Hebrew Bold"/>
                <a:rtl/>
              </a:rPr>
              <a:t>בשנת תשפ״ה</a:t>
            </a:r>
          </a:p>
        </p:txBody>
      </p:sp>
      <p:sp>
        <p:nvSpPr>
          <p:cNvPr id="9" name="TextBox 9"/>
          <p:cNvSpPr txBox="1"/>
          <p:nvPr/>
        </p:nvSpPr>
        <p:spPr>
          <a:xfrm>
            <a:off x="2825459" y="4983770"/>
            <a:ext cx="2312088" cy="962660"/>
          </a:xfrm>
          <a:prstGeom prst="rect">
            <a:avLst/>
          </a:prstGeom>
        </p:spPr>
        <p:txBody>
          <a:bodyPr lIns="0" tIns="0" rIns="0" bIns="0" rtlCol="0" anchor="t">
            <a:spAutoFit/>
          </a:bodyPr>
          <a:lstStyle/>
          <a:p>
            <a:pPr algn="ctr">
              <a:lnSpc>
                <a:spcPts val="7840"/>
              </a:lnSpc>
              <a:spcBef>
                <a:spcPct val="0"/>
              </a:spcBef>
            </a:pPr>
            <a:r>
              <a:rPr lang="en-US" sz="5600" b="1">
                <a:solidFill>
                  <a:srgbClr val="FF3131"/>
                </a:solidFill>
                <a:latin typeface="Noto Sans Hebrew Bold"/>
                <a:ea typeface="Noto Sans Hebrew Bold"/>
                <a:cs typeface="Noto Sans Hebrew Bold"/>
                <a:sym typeface="Noto Sans Hebrew Bold"/>
              </a:rPr>
              <a:t>51%</a:t>
            </a:r>
          </a:p>
        </p:txBody>
      </p:sp>
      <p:sp>
        <p:nvSpPr>
          <p:cNvPr id="10" name="TextBox 10"/>
          <p:cNvSpPr txBox="1"/>
          <p:nvPr/>
        </p:nvSpPr>
        <p:spPr>
          <a:xfrm>
            <a:off x="2441177" y="5957769"/>
            <a:ext cx="3080653" cy="727710"/>
          </a:xfrm>
          <a:prstGeom prst="rect">
            <a:avLst/>
          </a:prstGeom>
        </p:spPr>
        <p:txBody>
          <a:bodyPr lIns="0" tIns="0" rIns="0" bIns="0" rtlCol="0" anchor="t">
            <a:spAutoFit/>
          </a:bodyPr>
          <a:lstStyle/>
          <a:p>
            <a:pPr algn="ctr" rtl="1">
              <a:lnSpc>
                <a:spcPts val="2940"/>
              </a:lnSpc>
            </a:pPr>
            <a:r>
              <a:rPr lang="he-IL" sz="2100" b="1">
                <a:solidFill>
                  <a:srgbClr val="FF3131"/>
                </a:solidFill>
                <a:latin typeface="Noto Sans Hebrew Bold"/>
                <a:ea typeface="Noto Sans Hebrew Bold"/>
                <a:cs typeface="Noto Sans Hebrew Bold"/>
                <a:sym typeface="Noto Sans Hebrew Bold"/>
                <a:rtl/>
              </a:rPr>
              <a:t>מהילדים רשומים לחוגים </a:t>
            </a:r>
          </a:p>
          <a:p>
            <a:pPr algn="ctr" rtl="1">
              <a:lnSpc>
                <a:spcPts val="2940"/>
              </a:lnSpc>
              <a:spcBef>
                <a:spcPct val="0"/>
              </a:spcBef>
            </a:pPr>
            <a:r>
              <a:rPr lang="he-IL" sz="2100" b="1">
                <a:solidFill>
                  <a:srgbClr val="FF3131"/>
                </a:solidFill>
                <a:latin typeface="Noto Sans Hebrew Bold"/>
                <a:ea typeface="Noto Sans Hebrew Bold"/>
                <a:cs typeface="Noto Sans Hebrew Bold"/>
                <a:sym typeface="Noto Sans Hebrew Bold"/>
                <a:rtl/>
              </a:rPr>
              <a:t>בשנת תשפ״ה</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028700" y="895350"/>
            <a:ext cx="16230600" cy="1226820"/>
          </a:xfrm>
          <a:prstGeom prst="rect">
            <a:avLst/>
          </a:prstGeom>
        </p:spPr>
        <p:txBody>
          <a:bodyPr lIns="0" tIns="0" rIns="0" bIns="0" rtlCol="0" anchor="t">
            <a:spAutoFit/>
          </a:bodyPr>
          <a:lstStyle/>
          <a:p>
            <a:pPr algn="r" rtl="1">
              <a:lnSpc>
                <a:spcPts val="10080"/>
              </a:lnSpc>
            </a:pPr>
            <a:r>
              <a:rPr lang="he-IL" sz="7200" b="1">
                <a:solidFill>
                  <a:srgbClr val="31356E"/>
                </a:solidFill>
                <a:latin typeface="Noto Sans Hebrew Bold"/>
                <a:ea typeface="Noto Sans Hebrew Bold"/>
                <a:cs typeface="Noto Sans Hebrew Bold"/>
                <a:sym typeface="Noto Sans Hebrew Bold"/>
                <a:rtl/>
              </a:rPr>
              <a:t>נקודות אור של בני הנוער</a:t>
            </a:r>
          </a:p>
        </p:txBody>
      </p:sp>
      <p:grpSp>
        <p:nvGrpSpPr>
          <p:cNvPr id="3" name="Group 3"/>
          <p:cNvGrpSpPr/>
          <p:nvPr/>
        </p:nvGrpSpPr>
        <p:grpSpPr>
          <a:xfrm>
            <a:off x="-221259" y="-177556"/>
            <a:ext cx="437756" cy="11399613"/>
            <a:chOff x="0" y="0"/>
            <a:chExt cx="115294" cy="3002367"/>
          </a:xfrm>
        </p:grpSpPr>
        <p:sp>
          <p:nvSpPr>
            <p:cNvPr id="4" name="Freeform 4"/>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5" name="TextBox 5"/>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6" name="Picture 6"/>
          <p:cNvPicPr>
            <a:picLocks noChangeAspect="1"/>
          </p:cNvPicPr>
          <p:nvPr/>
        </p:nvPicPr>
        <p:blipFill>
          <a:blip r:embed="rId3"/>
          <a:stretch>
            <a:fillRect/>
          </a:stretch>
        </p:blipFill>
        <p:spPr>
          <a:xfrm>
            <a:off x="-905168" y="1647090"/>
            <a:ext cx="19815784" cy="9713041"/>
          </a:xfrm>
          <a:prstGeom prst="rect">
            <a:avLst/>
          </a:prstGeom>
        </p:spPr>
      </p:pic>
      <p:sp>
        <p:nvSpPr>
          <p:cNvPr id="7" name="TextBox 7"/>
          <p:cNvSpPr txBox="1"/>
          <p:nvPr/>
        </p:nvSpPr>
        <p:spPr>
          <a:xfrm>
            <a:off x="2313012" y="2225068"/>
            <a:ext cx="14905434" cy="396240"/>
          </a:xfrm>
          <a:prstGeom prst="rect">
            <a:avLst/>
          </a:prstGeom>
        </p:spPr>
        <p:txBody>
          <a:bodyPr lIns="0" tIns="0" rIns="0" bIns="0" rtlCol="0" anchor="t">
            <a:spAutoFit/>
          </a:bodyPr>
          <a:lstStyle/>
          <a:p>
            <a:pPr algn="ctr" rtl="1">
              <a:lnSpc>
                <a:spcPts val="3359"/>
              </a:lnSpc>
              <a:spcBef>
                <a:spcPct val="0"/>
              </a:spcBef>
            </a:pPr>
            <a:r>
              <a:rPr lang="he-IL" sz="2400">
                <a:solidFill>
                  <a:srgbClr val="31356E"/>
                </a:solidFill>
                <a:latin typeface="Noto Sans Hebrew"/>
                <a:ea typeface="Noto Sans Hebrew"/>
                <a:cs typeface="Noto Sans Hebrew"/>
                <a:sym typeface="Noto Sans Hebrew"/>
                <a:rtl/>
              </a:rPr>
              <a:t>על בסיס מיפוי שבוצע על ידי ליטל צ׳רניס, מנהלת מחלקת ילדים ונוער במועצה, והדס פטרנק־ששי, מנהלת ביטחון קהילתי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Freeform 2"/>
          <p:cNvSpPr/>
          <p:nvPr/>
        </p:nvSpPr>
        <p:spPr>
          <a:xfrm>
            <a:off x="12289014" y="1195199"/>
            <a:ext cx="1080672" cy="796996"/>
          </a:xfrm>
          <a:custGeom>
            <a:avLst/>
            <a:gdLst/>
            <a:ahLst/>
            <a:cxnLst/>
            <a:rect l="l" t="t" r="r" b="b"/>
            <a:pathLst>
              <a:path w="1080672" h="796996">
                <a:moveTo>
                  <a:pt x="0" y="0"/>
                </a:moveTo>
                <a:lnTo>
                  <a:pt x="1080673" y="0"/>
                </a:lnTo>
                <a:lnTo>
                  <a:pt x="1080673" y="796996"/>
                </a:lnTo>
                <a:lnTo>
                  <a:pt x="0" y="79699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
        <p:nvSpPr>
          <p:cNvPr id="3" name="TextBox 3"/>
          <p:cNvSpPr txBox="1"/>
          <p:nvPr/>
        </p:nvSpPr>
        <p:spPr>
          <a:xfrm>
            <a:off x="2593719" y="914247"/>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ילדים ונוער-</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 להתייחסות</a:t>
            </a:r>
          </a:p>
        </p:txBody>
      </p:sp>
      <p:sp>
        <p:nvSpPr>
          <p:cNvPr id="4" name="TextBox 4"/>
          <p:cNvSpPr txBox="1"/>
          <p:nvPr/>
        </p:nvSpPr>
        <p:spPr>
          <a:xfrm>
            <a:off x="1858479" y="3118588"/>
            <a:ext cx="14571041" cy="2657475"/>
          </a:xfrm>
          <a:prstGeom prst="rect">
            <a:avLst/>
          </a:prstGeom>
        </p:spPr>
        <p:txBody>
          <a:bodyPr lIns="0" tIns="0" rIns="0" bIns="0" rtlCol="0" anchor="t">
            <a:spAutoFit/>
          </a:bodyPr>
          <a:lstStyle/>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a:t>
            </a:r>
            <a:r>
              <a:rPr lang="ar-EG" sz="3000">
                <a:solidFill>
                  <a:srgbClr val="000000"/>
                </a:solidFill>
                <a:latin typeface="Assistant"/>
                <a:ea typeface="Assistant"/>
                <a:cs typeface="Assistant"/>
                <a:sym typeface="Assistant"/>
                <a:rtl/>
              </a:rPr>
              <a:t> </a:t>
            </a:r>
            <a:r>
              <a:rPr lang="he-IL" sz="3000">
                <a:solidFill>
                  <a:srgbClr val="000000"/>
                </a:solidFill>
                <a:latin typeface="Assistant"/>
                <a:ea typeface="Assistant"/>
                <a:cs typeface="Assistant"/>
                <a:sym typeface="Assistant"/>
                <a:rtl/>
              </a:rPr>
              <a:t>שלנו?</a:t>
            </a:r>
          </a:p>
          <a:p>
            <a:pPr algn="r" rtl="1">
              <a:lnSpc>
                <a:spcPts val="4200"/>
              </a:lnSpc>
            </a:pPr>
            <a:endParaRPr lang="he-IL" sz="3000">
              <a:solidFill>
                <a:srgbClr val="000000"/>
              </a:solidFill>
              <a:latin typeface="Assistant"/>
              <a:ea typeface="Assistant"/>
              <a:cs typeface="Assistant"/>
              <a:sym typeface="Assistant"/>
              <a:rt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14424" y="1028700"/>
            <a:ext cx="9881696" cy="8229600"/>
          </a:xfrm>
          <a:custGeom>
            <a:avLst/>
            <a:gdLst/>
            <a:ahLst/>
            <a:cxnLst/>
            <a:rect l="l" t="t" r="r" b="b"/>
            <a:pathLst>
              <a:path w="9881696" h="8229600">
                <a:moveTo>
                  <a:pt x="0" y="0"/>
                </a:moveTo>
                <a:lnTo>
                  <a:pt x="9881696" y="0"/>
                </a:lnTo>
                <a:lnTo>
                  <a:pt x="9881696" y="8229600"/>
                </a:lnTo>
                <a:lnTo>
                  <a:pt x="0" y="8229600"/>
                </a:lnTo>
                <a:lnTo>
                  <a:pt x="0" y="0"/>
                </a:lnTo>
                <a:close/>
              </a:path>
            </a:pathLst>
          </a:custGeom>
          <a:blipFill>
            <a:blip r:embed="rId3"/>
            <a:stretch>
              <a:fillRect l="-24999"/>
            </a:stretch>
          </a:blipFill>
        </p:spPr>
        <p:txBody>
          <a:bodyPr/>
          <a:lstStyle/>
          <a:p>
            <a:endParaRPr lang="he-IL"/>
          </a:p>
        </p:txBody>
      </p:sp>
      <p:sp>
        <p:nvSpPr>
          <p:cNvPr id="3" name="TextBox 3"/>
          <p:cNvSpPr txBox="1"/>
          <p:nvPr/>
        </p:nvSpPr>
        <p:spPr>
          <a:xfrm>
            <a:off x="1028700" y="4281891"/>
            <a:ext cx="10004626" cy="3925305"/>
          </a:xfrm>
          <a:prstGeom prst="rect">
            <a:avLst/>
          </a:prstGeom>
        </p:spPr>
        <p:txBody>
          <a:bodyPr lIns="0" tIns="0" rIns="0" bIns="0" rtlCol="0" anchor="t">
            <a:spAutoFit/>
          </a:bodyPr>
          <a:lstStyle/>
          <a:p>
            <a:pPr algn="r" rtl="1">
              <a:lnSpc>
                <a:spcPts val="6165"/>
              </a:lnSpc>
              <a:spcBef>
                <a:spcPct val="0"/>
              </a:spcBef>
            </a:pPr>
            <a:r>
              <a:rPr lang="he-IL" sz="4403" spc="-101" dirty="0">
                <a:solidFill>
                  <a:srgbClr val="04588C"/>
                </a:solidFill>
                <a:latin typeface="Assistant"/>
                <a:cs typeface="Assistant"/>
                <a:rtl/>
              </a:rPr>
              <a:t>קהילת שער הנגב תהיה קהילה בעלת מודעות לאורח חיים בריא וחשיבותו. מתוך כך, תהיה הקהילה פעילה וחיונית, ותהווה תשתית להתחדשות, לשיקום ולצמיחה חברתית לאחר תקופת המשבר</a:t>
            </a:r>
            <a:r>
              <a:rPr lang="en-US" sz="4403" spc="-101" dirty="0">
                <a:solidFill>
                  <a:srgbClr val="04588C"/>
                </a:solidFill>
                <a:latin typeface="Assistant"/>
                <a:cs typeface="Assistant"/>
                <a:rtl/>
              </a:rPr>
              <a:t>.</a:t>
            </a:r>
          </a:p>
          <a:p>
            <a:pPr marL="0" lvl="0" indent="0" algn="r" rtl="1">
              <a:lnSpc>
                <a:spcPts val="6165"/>
              </a:lnSpc>
              <a:spcBef>
                <a:spcPct val="0"/>
              </a:spcBef>
            </a:pPr>
            <a:endParaRPr lang="he-IL" sz="4403" spc="-101" dirty="0">
              <a:solidFill>
                <a:srgbClr val="04588C"/>
              </a:solidFill>
              <a:latin typeface="Assistant"/>
              <a:ea typeface="Assistant"/>
              <a:cs typeface="Assistant"/>
              <a:sym typeface="Assistant"/>
              <a:rtl/>
            </a:endParaRPr>
          </a:p>
        </p:txBody>
      </p:sp>
      <p:sp>
        <p:nvSpPr>
          <p:cNvPr id="4" name="TextBox 4"/>
          <p:cNvSpPr txBox="1"/>
          <p:nvPr/>
        </p:nvSpPr>
        <p:spPr>
          <a:xfrm>
            <a:off x="7265219" y="2972450"/>
            <a:ext cx="3679141" cy="715016"/>
          </a:xfrm>
          <a:prstGeom prst="rect">
            <a:avLst/>
          </a:prstGeom>
        </p:spPr>
        <p:txBody>
          <a:bodyPr lIns="0" tIns="0" rIns="0" bIns="0" rtlCol="0" anchor="t">
            <a:spAutoFit/>
          </a:bodyPr>
          <a:lstStyle/>
          <a:p>
            <a:pPr marL="0" lvl="0" indent="0" algn="r" rtl="1">
              <a:lnSpc>
                <a:spcPts val="5483"/>
              </a:lnSpc>
            </a:pPr>
            <a:r>
              <a:rPr lang="he-IL" sz="5323" b="1">
                <a:solidFill>
                  <a:srgbClr val="04588C"/>
                </a:solidFill>
                <a:latin typeface="Assistant Bold"/>
                <a:ea typeface="Assistant Bold"/>
                <a:cs typeface="Assistant Bold"/>
                <a:sym typeface="Assistant Bold"/>
                <a:rtl/>
              </a:rPr>
              <a:t>חזון היחידה</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1773329"/>
            <a:ext cx="15702217" cy="79406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מזי אילון</a:t>
            </a:r>
          </a:p>
          <a:p>
            <a:pPr algn="r" rtl="1">
              <a:lnSpc>
                <a:spcPts val="7000"/>
              </a:lnSpc>
            </a:pPr>
            <a:r>
              <a:rPr lang="he-IL" sz="5000">
                <a:solidFill>
                  <a:srgbClr val="000000"/>
                </a:solidFill>
                <a:latin typeface="Assistant"/>
                <a:ea typeface="Assistant"/>
                <a:cs typeface="Assistant"/>
                <a:sym typeface="Assistant"/>
                <a:rtl/>
              </a:rPr>
              <a:t>סיון כהן</a:t>
            </a:r>
          </a:p>
          <a:p>
            <a:pPr algn="r" rtl="1">
              <a:lnSpc>
                <a:spcPts val="7000"/>
              </a:lnSpc>
            </a:pPr>
            <a:r>
              <a:rPr lang="he-IL" sz="5000">
                <a:solidFill>
                  <a:srgbClr val="000000"/>
                </a:solidFill>
                <a:latin typeface="Assistant"/>
                <a:ea typeface="Assistant"/>
                <a:cs typeface="Assistant"/>
                <a:sym typeface="Assistant"/>
                <a:rtl/>
              </a:rPr>
              <a:t>רם חכמון</a:t>
            </a:r>
          </a:p>
          <a:p>
            <a:pPr algn="r" rtl="1">
              <a:lnSpc>
                <a:spcPts val="7000"/>
              </a:lnSpc>
            </a:pPr>
            <a:r>
              <a:rPr lang="he-IL" sz="5000">
                <a:solidFill>
                  <a:srgbClr val="000000"/>
                </a:solidFill>
                <a:latin typeface="Assistant"/>
                <a:ea typeface="Assistant"/>
                <a:cs typeface="Assistant"/>
                <a:sym typeface="Assistant"/>
                <a:rtl/>
              </a:rPr>
              <a:t>שירה גד</a:t>
            </a:r>
          </a:p>
          <a:p>
            <a:pPr algn="r" rtl="1">
              <a:lnSpc>
                <a:spcPts val="7000"/>
              </a:lnSpc>
            </a:pPr>
            <a:r>
              <a:rPr lang="he-IL" sz="5000">
                <a:solidFill>
                  <a:srgbClr val="000000"/>
                </a:solidFill>
                <a:latin typeface="Assistant"/>
                <a:ea typeface="Assistant"/>
                <a:cs typeface="Assistant"/>
                <a:sym typeface="Assistant"/>
                <a:rtl/>
              </a:rPr>
              <a:t>נעמי דרגון</a:t>
            </a:r>
          </a:p>
          <a:p>
            <a:pPr algn="r" rtl="1">
              <a:lnSpc>
                <a:spcPts val="7000"/>
              </a:lnSpc>
            </a:pPr>
            <a:r>
              <a:rPr lang="he-IL" sz="5000">
                <a:solidFill>
                  <a:srgbClr val="000000"/>
                </a:solidFill>
                <a:latin typeface="Assistant"/>
                <a:ea typeface="Assistant"/>
                <a:cs typeface="Assistant"/>
                <a:sym typeface="Assistant"/>
                <a:rtl/>
              </a:rPr>
              <a:t>עדי גנאל-</a:t>
            </a:r>
            <a:r>
              <a:rPr lang="ar-EG" sz="5000">
                <a:solidFill>
                  <a:srgbClr val="000000"/>
                </a:solidFill>
                <a:latin typeface="Assistant"/>
                <a:ea typeface="Assistant"/>
                <a:cs typeface="Assistant"/>
                <a:sym typeface="Assistant"/>
                <a:rtl/>
              </a:rPr>
              <a:t> </a:t>
            </a:r>
            <a:r>
              <a:rPr lang="he-IL" sz="5000">
                <a:solidFill>
                  <a:srgbClr val="000000"/>
                </a:solidFill>
                <a:latin typeface="Assistant"/>
                <a:ea typeface="Assistant"/>
                <a:cs typeface="Assistant"/>
                <a:sym typeface="Assistant"/>
                <a:rtl/>
              </a:rPr>
              <a:t>חברת מליאה</a:t>
            </a:r>
          </a:p>
          <a:p>
            <a:pPr algn="r" rtl="1">
              <a:lnSpc>
                <a:spcPts val="7000"/>
              </a:lnSpc>
            </a:pPr>
            <a:r>
              <a:rPr lang="he-IL" sz="5000">
                <a:solidFill>
                  <a:srgbClr val="000000"/>
                </a:solidFill>
                <a:latin typeface="Assistant"/>
                <a:ea typeface="Assistant"/>
                <a:cs typeface="Assistant"/>
                <a:sym typeface="Assistant"/>
                <a:rtl/>
              </a:rPr>
              <a:t>דגנית סרלין רז</a:t>
            </a:r>
          </a:p>
          <a:p>
            <a:pPr algn="r" rtl="1">
              <a:lnSpc>
                <a:spcPts val="7000"/>
              </a:lnSpc>
            </a:pPr>
            <a:r>
              <a:rPr lang="he-IL" sz="5000">
                <a:solidFill>
                  <a:srgbClr val="000000"/>
                </a:solidFill>
                <a:latin typeface="Assistant"/>
                <a:ea typeface="Assistant"/>
                <a:cs typeface="Assistant"/>
                <a:sym typeface="Assistant"/>
                <a:rtl/>
              </a:rPr>
              <a:t>אור ביננפלד</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2085706" y="610235"/>
            <a:ext cx="14644970"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בקהילה- צעירים ומבוגרים</a:t>
            </a:r>
          </a:p>
        </p:txBody>
      </p:sp>
      <p:sp>
        <p:nvSpPr>
          <p:cNvPr id="4" name="TextBox 4"/>
          <p:cNvSpPr txBox="1"/>
          <p:nvPr/>
        </p:nvSpPr>
        <p:spPr>
          <a:xfrm>
            <a:off x="476536" y="4668838"/>
            <a:ext cx="1083131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נגה פרשני- </a:t>
            </a:r>
            <a:r>
              <a:rPr lang="en-US" sz="5000">
                <a:solidFill>
                  <a:srgbClr val="000000"/>
                </a:solidFill>
                <a:latin typeface="Assistant"/>
                <a:ea typeface="Assistant"/>
                <a:cs typeface="Assistant"/>
                <a:sym typeface="Assistant"/>
              </a:rPr>
              <a:t>Civix</a:t>
            </a:r>
            <a:r>
              <a:rPr lang="he-IL" sz="5000">
                <a:solidFill>
                  <a:srgbClr val="000000"/>
                </a:solidFill>
                <a:latin typeface="Assistant"/>
                <a:ea typeface="Assistant"/>
                <a:cs typeface="Assistant"/>
                <a:sym typeface="Assistant"/>
                <a:rtl/>
              </a:rPr>
              <a:t> (זהר פרופר- שיתופים)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בקהילה- צעירים ומבוגרים</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740481" y="3708400"/>
            <a:ext cx="12807038" cy="2794000"/>
          </a:xfrm>
          <a:prstGeom prst="rect">
            <a:avLst/>
          </a:prstGeom>
        </p:spPr>
        <p:txBody>
          <a:bodyPr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בשמירה על אורח חיים בריא- תזונה, שינה, מסכים, פעילות גופנית</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מחסור בשבילי הליכה מוארים ובטיחותיים, הצללות וקירוי (נדרש תיקוף לטענה)</a:t>
            </a:r>
          </a:p>
        </p:txBody>
      </p:sp>
      <p:sp>
        <p:nvSpPr>
          <p:cNvPr id="4" name="Freeform 4"/>
          <p:cNvSpPr/>
          <p:nvPr/>
        </p:nvSpPr>
        <p:spPr>
          <a:xfrm>
            <a:off x="14356416" y="1210339"/>
            <a:ext cx="927242" cy="1090873"/>
          </a:xfrm>
          <a:custGeom>
            <a:avLst/>
            <a:gdLst/>
            <a:ahLst/>
            <a:cxnLst/>
            <a:rect l="l" t="t" r="r" b="b"/>
            <a:pathLst>
              <a:path w="927242" h="1090873">
                <a:moveTo>
                  <a:pt x="0" y="0"/>
                </a:moveTo>
                <a:lnTo>
                  <a:pt x="927242" y="0"/>
                </a:lnTo>
                <a:lnTo>
                  <a:pt x="927242" y="1090872"/>
                </a:lnTo>
                <a:lnTo>
                  <a:pt x="0" y="1090872"/>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007051" y="885825"/>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pic>
        <p:nvPicPr>
          <p:cNvPr id="6" name="Picture 6"/>
          <p:cNvPicPr>
            <a:picLocks noChangeAspect="1"/>
          </p:cNvPicPr>
          <p:nvPr/>
        </p:nvPicPr>
        <p:blipFill>
          <a:blip r:embed="rId3"/>
          <a:stretch>
            <a:fillRect/>
          </a:stretch>
        </p:blipFill>
        <p:spPr>
          <a:xfrm>
            <a:off x="-594360" y="1960254"/>
            <a:ext cx="19476720" cy="95238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723120" y="2242137"/>
            <a:ext cx="16841760" cy="6568286"/>
          </a:xfrm>
          <a:custGeom>
            <a:avLst/>
            <a:gdLst/>
            <a:ahLst/>
            <a:cxnLst/>
            <a:rect l="l" t="t" r="r" b="b"/>
            <a:pathLst>
              <a:path w="16841760" h="6568286">
                <a:moveTo>
                  <a:pt x="0" y="0"/>
                </a:moveTo>
                <a:lnTo>
                  <a:pt x="16841760" y="0"/>
                </a:lnTo>
                <a:lnTo>
                  <a:pt x="16841760" y="6568286"/>
                </a:lnTo>
                <a:lnTo>
                  <a:pt x="0" y="6568286"/>
                </a:lnTo>
                <a:lnTo>
                  <a:pt x="0" y="0"/>
                </a:lnTo>
                <a:close/>
              </a:path>
            </a:pathLst>
          </a:custGeom>
          <a:blipFill>
            <a:blip r:embed="rId2"/>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514350" y="2156829"/>
            <a:ext cx="17259300" cy="6537960"/>
          </a:xfrm>
          <a:custGeom>
            <a:avLst/>
            <a:gdLst/>
            <a:ahLst/>
            <a:cxnLst/>
            <a:rect l="l" t="t" r="r" b="b"/>
            <a:pathLst>
              <a:path w="17259300" h="6537960">
                <a:moveTo>
                  <a:pt x="0" y="0"/>
                </a:moveTo>
                <a:lnTo>
                  <a:pt x="17259300" y="0"/>
                </a:lnTo>
                <a:lnTo>
                  <a:pt x="17259300" y="6537960"/>
                </a:lnTo>
                <a:lnTo>
                  <a:pt x="0" y="6537960"/>
                </a:lnTo>
                <a:lnTo>
                  <a:pt x="0" y="0"/>
                </a:lnTo>
                <a:close/>
              </a:path>
            </a:pathLst>
          </a:custGeom>
          <a:blipFill>
            <a:blip r:embed="rId2"/>
            <a:stretch>
              <a:fillRect l="-5960"/>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37593" y="2214892"/>
            <a:ext cx="16612814" cy="5857215"/>
          </a:xfrm>
          <a:custGeom>
            <a:avLst/>
            <a:gdLst/>
            <a:ahLst/>
            <a:cxnLst/>
            <a:rect l="l" t="t" r="r" b="b"/>
            <a:pathLst>
              <a:path w="16612814" h="5857215">
                <a:moveTo>
                  <a:pt x="0" y="0"/>
                </a:moveTo>
                <a:lnTo>
                  <a:pt x="16612814" y="0"/>
                </a:lnTo>
                <a:lnTo>
                  <a:pt x="16612814" y="5857216"/>
                </a:lnTo>
                <a:lnTo>
                  <a:pt x="0" y="5857216"/>
                </a:lnTo>
                <a:lnTo>
                  <a:pt x="0" y="0"/>
                </a:lnTo>
                <a:close/>
              </a:path>
            </a:pathLst>
          </a:custGeom>
          <a:blipFill>
            <a:blip r:embed="rId2"/>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בקהילה- צעירים ומבוגרים</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2657475"/>
          </a:xfrm>
          <a:prstGeom prst="rect">
            <a:avLst/>
          </a:prstGeom>
        </p:spPr>
        <p:txBody>
          <a:bodyPr lIns="0" tIns="0" rIns="0" bIns="0" rtlCol="0" anchor="t">
            <a:spAutoFit/>
          </a:bodyPr>
          <a:lstStyle/>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4356416" y="1210339"/>
            <a:ext cx="927242" cy="1090873"/>
          </a:xfrm>
          <a:custGeom>
            <a:avLst/>
            <a:gdLst/>
            <a:ahLst/>
            <a:cxnLst/>
            <a:rect l="l" t="t" r="r" b="b"/>
            <a:pathLst>
              <a:path w="927242" h="1090873">
                <a:moveTo>
                  <a:pt x="0" y="0"/>
                </a:moveTo>
                <a:lnTo>
                  <a:pt x="927242" y="0"/>
                </a:lnTo>
                <a:lnTo>
                  <a:pt x="927242" y="1090872"/>
                </a:lnTo>
                <a:lnTo>
                  <a:pt x="0" y="1090872"/>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292891" y="2346325"/>
            <a:ext cx="15702217" cy="616902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נדב פרץ</a:t>
            </a:r>
          </a:p>
          <a:p>
            <a:pPr algn="r" rtl="1">
              <a:lnSpc>
                <a:spcPts val="7000"/>
              </a:lnSpc>
            </a:pPr>
            <a:r>
              <a:rPr lang="he-IL" sz="5000">
                <a:solidFill>
                  <a:srgbClr val="000000"/>
                </a:solidFill>
                <a:latin typeface="Assistant"/>
                <a:ea typeface="Assistant"/>
                <a:cs typeface="Assistant"/>
                <a:sym typeface="Assistant"/>
                <a:rtl/>
              </a:rPr>
              <a:t>אופיר כהן</a:t>
            </a:r>
          </a:p>
          <a:p>
            <a:pPr algn="r" rtl="1">
              <a:lnSpc>
                <a:spcPts val="7000"/>
              </a:lnSpc>
            </a:pPr>
            <a:r>
              <a:rPr lang="he-IL" sz="5000">
                <a:solidFill>
                  <a:srgbClr val="000000"/>
                </a:solidFill>
                <a:latin typeface="Assistant"/>
                <a:ea typeface="Assistant"/>
                <a:cs typeface="Assistant"/>
                <a:sym typeface="Assistant"/>
                <a:rtl/>
              </a:rPr>
              <a:t>אורנית רוזנבלט</a:t>
            </a:r>
          </a:p>
          <a:p>
            <a:pPr algn="r" rtl="1">
              <a:lnSpc>
                <a:spcPts val="7000"/>
              </a:lnSpc>
            </a:pPr>
            <a:r>
              <a:rPr lang="he-IL" sz="5000">
                <a:solidFill>
                  <a:srgbClr val="000000"/>
                </a:solidFill>
                <a:latin typeface="Assistant"/>
                <a:ea typeface="Assistant"/>
                <a:cs typeface="Assistant"/>
                <a:sym typeface="Assistant"/>
                <a:rtl/>
              </a:rPr>
              <a:t>אירית בן חמו</a:t>
            </a:r>
          </a:p>
          <a:p>
            <a:pPr algn="r" rtl="1">
              <a:lnSpc>
                <a:spcPts val="7000"/>
              </a:lnSpc>
            </a:pPr>
            <a:r>
              <a:rPr lang="he-IL" sz="5000">
                <a:solidFill>
                  <a:srgbClr val="000000"/>
                </a:solidFill>
                <a:latin typeface="Assistant"/>
                <a:ea typeface="Assistant"/>
                <a:cs typeface="Assistant"/>
                <a:sym typeface="Assistant"/>
                <a:rtl/>
              </a:rPr>
              <a:t>יעל וירוב</a:t>
            </a:r>
          </a:p>
          <a:p>
            <a:pPr algn="r" rtl="1">
              <a:lnSpc>
                <a:spcPts val="7000"/>
              </a:lnSpc>
            </a:pPr>
            <a:r>
              <a:rPr lang="he-IL" sz="5000">
                <a:solidFill>
                  <a:srgbClr val="000000"/>
                </a:solidFill>
                <a:latin typeface="Assistant"/>
                <a:ea typeface="Assistant"/>
                <a:cs typeface="Assistant"/>
                <a:sym typeface="Assistant"/>
                <a:rtl/>
              </a:rPr>
              <a:t>לבנת איטלי</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גוף ונפש</a:t>
            </a:r>
          </a:p>
        </p:txBody>
      </p:sp>
      <p:sp>
        <p:nvSpPr>
          <p:cNvPr id="4" name="TextBox 4"/>
          <p:cNvSpPr txBox="1"/>
          <p:nvPr/>
        </p:nvSpPr>
        <p:spPr>
          <a:xfrm>
            <a:off x="3106081" y="4668838"/>
            <a:ext cx="557222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עינב אוחיון, </a:t>
            </a:r>
            <a:r>
              <a:rPr lang="en-US" sz="5000">
                <a:solidFill>
                  <a:srgbClr val="000000"/>
                </a:solidFill>
                <a:latin typeface="Assistant"/>
                <a:ea typeface="Assistant"/>
                <a:cs typeface="Assistant"/>
                <a:sym typeface="Assistant"/>
              </a:rPr>
              <a:t>Civix</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007051" y="885825"/>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pic>
        <p:nvPicPr>
          <p:cNvPr id="6" name="Picture 6"/>
          <p:cNvPicPr>
            <a:picLocks noChangeAspect="1"/>
          </p:cNvPicPr>
          <p:nvPr/>
        </p:nvPicPr>
        <p:blipFill>
          <a:blip r:embed="rId3"/>
          <a:stretch>
            <a:fillRect/>
          </a:stretch>
        </p:blipFill>
        <p:spPr>
          <a:xfrm>
            <a:off x="-594360" y="1960254"/>
            <a:ext cx="19476720" cy="95238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B5A69-599A-88CD-35AD-BC25C08099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0E2ED3-67C3-BDBD-19AB-5D983CC1F8F1}"/>
              </a:ext>
            </a:extLst>
          </p:cNvPr>
          <p:cNvGrpSpPr/>
          <p:nvPr/>
        </p:nvGrpSpPr>
        <p:grpSpPr>
          <a:xfrm>
            <a:off x="-221259" y="-177556"/>
            <a:ext cx="437756" cy="11399613"/>
            <a:chOff x="0" y="0"/>
            <a:chExt cx="115294" cy="3002367"/>
          </a:xfrm>
        </p:grpSpPr>
        <p:sp>
          <p:nvSpPr>
            <p:cNvPr id="3" name="Freeform 3">
              <a:extLst>
                <a:ext uri="{FF2B5EF4-FFF2-40B4-BE49-F238E27FC236}">
                  <a16:creationId xmlns:a16="http://schemas.microsoft.com/office/drawing/2014/main" id="{2B2B2F12-E8A7-DAE0-64D3-760D36F89F51}"/>
                </a:ext>
              </a:extLst>
            </p:cNvPr>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a:extLst>
                <a:ext uri="{FF2B5EF4-FFF2-40B4-BE49-F238E27FC236}">
                  <a16:creationId xmlns:a16="http://schemas.microsoft.com/office/drawing/2014/main" id="{CFACE133-8B6E-1A41-02BF-2407F6ECB861}"/>
                </a:ext>
              </a:extLst>
            </p:cNvPr>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a:extLst>
              <a:ext uri="{FF2B5EF4-FFF2-40B4-BE49-F238E27FC236}">
                <a16:creationId xmlns:a16="http://schemas.microsoft.com/office/drawing/2014/main" id="{6AA543FA-E886-D7B0-A6AA-22A4A329B1AF}"/>
              </a:ext>
            </a:extLst>
          </p:cNvPr>
          <p:cNvPicPr>
            <a:picLocks noChangeAspect="1"/>
          </p:cNvPicPr>
          <p:nvPr/>
        </p:nvPicPr>
        <p:blipFill>
          <a:blip r:embed="rId3"/>
          <a:stretch>
            <a:fillRect/>
          </a:stretch>
        </p:blipFill>
        <p:spPr>
          <a:xfrm>
            <a:off x="-612396" y="1419544"/>
            <a:ext cx="19509689" cy="10033291"/>
          </a:xfrm>
          <a:prstGeom prst="rect">
            <a:avLst/>
          </a:prstGeom>
        </p:spPr>
      </p:pic>
      <p:sp>
        <p:nvSpPr>
          <p:cNvPr id="6" name="TextBox 6">
            <a:extLst>
              <a:ext uri="{FF2B5EF4-FFF2-40B4-BE49-F238E27FC236}">
                <a16:creationId xmlns:a16="http://schemas.microsoft.com/office/drawing/2014/main" id="{D0ABEA5C-446F-007D-373A-ACEBCDE56FEC}"/>
              </a:ext>
            </a:extLst>
          </p:cNvPr>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extLst>
      <p:ext uri="{BB962C8B-B14F-4D97-AF65-F5344CB8AC3E}">
        <p14:creationId xmlns:p14="http://schemas.microsoft.com/office/powerpoint/2010/main" val="1803384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2461929" y="-13930"/>
            <a:ext cx="20341010" cy="11996014"/>
          </a:xfrm>
          <a:prstGeom prst="rect">
            <a:avLst/>
          </a:prstGeom>
        </p:spPr>
      </p:pic>
      <p:sp>
        <p:nvSpPr>
          <p:cNvPr id="6" name="TextBox 6"/>
          <p:cNvSpPr txBox="1"/>
          <p:nvPr/>
        </p:nvSpPr>
        <p:spPr>
          <a:xfrm>
            <a:off x="3025970" y="339090"/>
            <a:ext cx="12766349"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מבוגרים</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723120" y="2259892"/>
            <a:ext cx="16841760" cy="6568286"/>
          </a:xfrm>
          <a:custGeom>
            <a:avLst/>
            <a:gdLst/>
            <a:ahLst/>
            <a:cxnLst/>
            <a:rect l="l" t="t" r="r" b="b"/>
            <a:pathLst>
              <a:path w="16841760" h="6568286">
                <a:moveTo>
                  <a:pt x="0" y="0"/>
                </a:moveTo>
                <a:lnTo>
                  <a:pt x="16841760" y="0"/>
                </a:lnTo>
                <a:lnTo>
                  <a:pt x="16841760" y="6568287"/>
                </a:lnTo>
                <a:lnTo>
                  <a:pt x="0" y="6568287"/>
                </a:lnTo>
                <a:lnTo>
                  <a:pt x="0" y="0"/>
                </a:lnTo>
                <a:close/>
              </a:path>
            </a:pathLst>
          </a:custGeom>
          <a:blipFill>
            <a:blip r:embed="rId2"/>
            <a:stretch>
              <a:fillRect/>
            </a:stretch>
          </a:blipFill>
        </p:spPr>
        <p:txBody>
          <a:bodyPr/>
          <a:lstStyle/>
          <a:p>
            <a:endParaRPr lang="he-IL"/>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514350" y="2268798"/>
            <a:ext cx="17259300" cy="6537960"/>
          </a:xfrm>
          <a:custGeom>
            <a:avLst/>
            <a:gdLst/>
            <a:ahLst/>
            <a:cxnLst/>
            <a:rect l="l" t="t" r="r" b="b"/>
            <a:pathLst>
              <a:path w="17259300" h="6537960">
                <a:moveTo>
                  <a:pt x="0" y="0"/>
                </a:moveTo>
                <a:lnTo>
                  <a:pt x="17259300" y="0"/>
                </a:lnTo>
                <a:lnTo>
                  <a:pt x="17259300" y="6537960"/>
                </a:lnTo>
                <a:lnTo>
                  <a:pt x="0" y="6537960"/>
                </a:lnTo>
                <a:lnTo>
                  <a:pt x="0" y="0"/>
                </a:lnTo>
                <a:close/>
              </a:path>
            </a:pathLst>
          </a:custGeom>
          <a:blipFill>
            <a:blip r:embed="rId2"/>
            <a:stretch>
              <a:fillRect l="-5960"/>
            </a:stretch>
          </a:blipFill>
        </p:spPr>
        <p:txBody>
          <a:bodyPr/>
          <a:lstStyle/>
          <a:p>
            <a:endParaRPr lang="he-IL"/>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6F8B6-CE26-9502-86B6-EE19F23A24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CED585A-C456-1696-83DB-EEF041FF4083}"/>
              </a:ext>
            </a:extLst>
          </p:cNvPr>
          <p:cNvSpPr/>
          <p:nvPr/>
        </p:nvSpPr>
        <p:spPr>
          <a:xfrm>
            <a:off x="837593" y="2214892"/>
            <a:ext cx="16612814" cy="5857215"/>
          </a:xfrm>
          <a:custGeom>
            <a:avLst/>
            <a:gdLst/>
            <a:ahLst/>
            <a:cxnLst/>
            <a:rect l="l" t="t" r="r" b="b"/>
            <a:pathLst>
              <a:path w="16612814" h="5857215">
                <a:moveTo>
                  <a:pt x="0" y="0"/>
                </a:moveTo>
                <a:lnTo>
                  <a:pt x="16612814" y="0"/>
                </a:lnTo>
                <a:lnTo>
                  <a:pt x="16612814" y="5857216"/>
                </a:lnTo>
                <a:lnTo>
                  <a:pt x="0" y="5857216"/>
                </a:lnTo>
                <a:lnTo>
                  <a:pt x="0" y="0"/>
                </a:lnTo>
                <a:close/>
              </a:path>
            </a:pathLst>
          </a:custGeom>
          <a:blipFill>
            <a:blip r:embed="rId2"/>
            <a:stretch>
              <a:fillRect/>
            </a:stretch>
          </a:blipFill>
        </p:spPr>
        <p:txBody>
          <a:bodyPr/>
          <a:lstStyle/>
          <a:p>
            <a:endParaRPr lang="he-IL"/>
          </a:p>
        </p:txBody>
      </p:sp>
    </p:spTree>
    <p:extLst>
      <p:ext uri="{BB962C8B-B14F-4D97-AF65-F5344CB8AC3E}">
        <p14:creationId xmlns:p14="http://schemas.microsoft.com/office/powerpoint/2010/main" val="658921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0276770"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גוף ונפש</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514600" y="3708400"/>
            <a:ext cx="13032919" cy="6418808"/>
          </a:xfrm>
          <a:prstGeom prst="rect">
            <a:avLst/>
          </a:prstGeom>
        </p:spPr>
        <p:txBody>
          <a:bodyPr wrap="square" lIns="0" tIns="0" rIns="0" bIns="0" rtlCol="0" anchor="t">
            <a:spAutoFit/>
          </a:bodyPr>
          <a:lstStyle/>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החמרה במצב הנפשי</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בשמירה על אורח חיים בריא בקרב ילדים ומבוגרים המתבטא בקושי באכילת תזונה בריאה, קושי בשינה, ריבוי זמן מסך וחוסר פעילות גופנית</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מחסור בזמינות רופאים וזמני המתנה ארוכים לפסיכולוגים ופסיכיאטריים</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קושי באיתור ובמניעה ובביצוע מעקב שיטתי</a:t>
            </a:r>
          </a:p>
          <a:p>
            <a:pPr marL="863599" lvl="1" indent="-431800" algn="r" rtl="1">
              <a:lnSpc>
                <a:spcPts val="5599"/>
              </a:lnSpc>
              <a:buFont typeface="Arial"/>
              <a:buChar char="•"/>
            </a:pPr>
            <a:r>
              <a:rPr lang="he-IL" sz="3999" dirty="0">
                <a:solidFill>
                  <a:srgbClr val="000000"/>
                </a:solidFill>
                <a:latin typeface="Assistant"/>
                <a:ea typeface="Assistant"/>
                <a:cs typeface="Assistant"/>
                <a:sym typeface="Assistant"/>
                <a:rtl/>
              </a:rPr>
              <a:t>נוער- עלייה בשימוש בחומרים, שיעור השתתפות נמוך בחוגים.</a:t>
            </a:r>
          </a:p>
          <a:p>
            <a:pPr marL="863599" lvl="1" indent="-431800" algn="r" rtl="1">
              <a:lnSpc>
                <a:spcPts val="5599"/>
              </a:lnSpc>
              <a:buFont typeface="Arial"/>
              <a:buChar char="•"/>
            </a:pPr>
            <a:endParaRPr lang="he-IL" sz="3999" dirty="0">
              <a:solidFill>
                <a:srgbClr val="000000"/>
              </a:solidFill>
              <a:latin typeface="Assistant"/>
              <a:ea typeface="Assistant"/>
              <a:cs typeface="Assistant"/>
              <a:sym typeface="Assistant"/>
              <a:rtl/>
            </a:endParaRPr>
          </a:p>
        </p:txBody>
      </p:sp>
      <p:sp>
        <p:nvSpPr>
          <p:cNvPr id="4" name="Freeform 4"/>
          <p:cNvSpPr/>
          <p:nvPr/>
        </p:nvSpPr>
        <p:spPr>
          <a:xfrm>
            <a:off x="12510696" y="1259846"/>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AF42-2834-4879-D573-21716B966F5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DF6DCC5-3ED5-1BB0-8E07-C3D4053CB128}"/>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מטרת התוכנית </a:t>
            </a:r>
          </a:p>
        </p:txBody>
      </p:sp>
      <p:sp>
        <p:nvSpPr>
          <p:cNvPr id="3" name="TextBox 3">
            <a:extLst>
              <a:ext uri="{FF2B5EF4-FFF2-40B4-BE49-F238E27FC236}">
                <a16:creationId xmlns:a16="http://schemas.microsoft.com/office/drawing/2014/main" id="{BF14188A-C40D-B273-5AE3-898456E68826}"/>
              </a:ext>
            </a:extLst>
          </p:cNvPr>
          <p:cNvSpPr txBox="1"/>
          <p:nvPr/>
        </p:nvSpPr>
        <p:spPr>
          <a:xfrm>
            <a:off x="2514600" y="3708400"/>
            <a:ext cx="13032919" cy="2934137"/>
          </a:xfrm>
          <a:prstGeom prst="rect">
            <a:avLst/>
          </a:prstGeom>
        </p:spPr>
        <p:txBody>
          <a:bodyPr wrap="square" lIns="0" tIns="0" rIns="0" bIns="0" rtlCol="0" anchor="t">
            <a:spAutoFit/>
          </a:bodyPr>
          <a:lstStyle/>
          <a:p>
            <a:pPr algn="r" rtl="1">
              <a:buNone/>
            </a:pPr>
            <a:r>
              <a:rPr lang="he-IL" sz="4800" dirty="0">
                <a:effectLst/>
                <a:latin typeface="Assistant" pitchFamily="2" charset="-79"/>
                <a:ea typeface="Aptos" panose="020B0004020202020204" pitchFamily="34" charset="0"/>
                <a:cs typeface="Assistant" pitchFamily="2" charset="-79"/>
              </a:rPr>
              <a:t> חיזוק שלומות, חוסן ואיכות החיים של תושבי המועצה לאורך מעגל החיים, תוך צמצום פערים, שיפור נגישות לשירותי בריאות והעמקת שותפויות מערכתיות וקהילתיות.</a:t>
            </a:r>
            <a:endParaRPr lang="en-US" sz="4800" dirty="0">
              <a:effectLst/>
              <a:latin typeface="Assistant" pitchFamily="2" charset="-79"/>
              <a:ea typeface="Aptos" panose="020B0004020202020204" pitchFamily="34" charset="0"/>
              <a:cs typeface="Assistant" pitchFamily="2" charset="-79"/>
            </a:endParaRPr>
          </a:p>
          <a:p>
            <a:pPr marL="431799" lvl="1" algn="r" rtl="1">
              <a:lnSpc>
                <a:spcPts val="5599"/>
              </a:lnSpc>
            </a:pPr>
            <a:endParaRPr lang="he-IL" sz="4800" dirty="0">
              <a:solidFill>
                <a:srgbClr val="000000"/>
              </a:solidFill>
              <a:latin typeface="Assistant" pitchFamily="2" charset="-79"/>
              <a:ea typeface="Assistant"/>
              <a:cs typeface="Assistant" pitchFamily="2" charset="-79"/>
              <a:sym typeface="Assistant"/>
              <a:rtl/>
            </a:endParaRPr>
          </a:p>
        </p:txBody>
      </p:sp>
      <p:sp>
        <p:nvSpPr>
          <p:cNvPr id="4" name="Freeform 4">
            <a:extLst>
              <a:ext uri="{FF2B5EF4-FFF2-40B4-BE49-F238E27FC236}">
                <a16:creationId xmlns:a16="http://schemas.microsoft.com/office/drawing/2014/main" id="{B0A07DA2-2596-7A21-4503-8557A7DBACA1}"/>
              </a:ext>
            </a:extLst>
          </p:cNvPr>
          <p:cNvSpPr/>
          <p:nvPr/>
        </p:nvSpPr>
        <p:spPr>
          <a:xfrm>
            <a:off x="12510696" y="1259846"/>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extLst>
      <p:ext uri="{BB962C8B-B14F-4D97-AF65-F5344CB8AC3E}">
        <p14:creationId xmlns:p14="http://schemas.microsoft.com/office/powerpoint/2010/main" val="1037831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C91A1-BC4A-7F7B-A487-5C3B96D1D76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128798A-ECBC-312F-85CC-CBC338847D1D}"/>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עקרונות מנחים</a:t>
            </a:r>
          </a:p>
        </p:txBody>
      </p:sp>
      <p:sp>
        <p:nvSpPr>
          <p:cNvPr id="3" name="TextBox 3">
            <a:extLst>
              <a:ext uri="{FF2B5EF4-FFF2-40B4-BE49-F238E27FC236}">
                <a16:creationId xmlns:a16="http://schemas.microsoft.com/office/drawing/2014/main" id="{EE44A98A-67EE-0166-E0F9-165F3F830B64}"/>
              </a:ext>
            </a:extLst>
          </p:cNvPr>
          <p:cNvSpPr txBox="1"/>
          <p:nvPr/>
        </p:nvSpPr>
        <p:spPr>
          <a:xfrm>
            <a:off x="914400" y="3447432"/>
            <a:ext cx="14633119" cy="6104043"/>
          </a:xfrm>
          <a:prstGeom prst="rect">
            <a:avLst/>
          </a:prstGeom>
        </p:spPr>
        <p:txBody>
          <a:bodyPr wrap="square" lIns="0" tIns="0" rIns="0" bIns="0" rtlCol="0" anchor="t">
            <a:spAutoFit/>
          </a:bodyPr>
          <a:lstStyle/>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גישה מערכתית ואינטגרטיבית  חיבור בין בריאות, חינוך, רווחה, קהילה ותשתיות</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שיתוף ציבור ומעורבות קהילתית  תושבים כשותפים פעילים בתכנון וביישום</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שוויון ונגישות התאמת מענים לצרכים מגוונים וצמצום פערים</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התערבויות מבוססות קהילה חיזוק חוסן, כישורי חיים ואורח חיים בריא</a:t>
            </a:r>
            <a:endParaRPr lang="en-US" sz="4400" dirty="0">
              <a:latin typeface="Assistant" pitchFamily="2" charset="-79"/>
              <a:ea typeface="Aptos" panose="020B0004020202020204" pitchFamily="34" charset="0"/>
              <a:cs typeface="Assistant" pitchFamily="2" charset="-79"/>
            </a:endParaRP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מדידה ולמידה מתמשכת שימוש בנתונים, סקרים ובקרה לצורך שיפור מתמיד</a:t>
            </a:r>
            <a:endParaRPr lang="en-US" sz="4400" dirty="0">
              <a:latin typeface="Assistant" pitchFamily="2" charset="-79"/>
              <a:ea typeface="Aptos" panose="020B0004020202020204" pitchFamily="34" charset="0"/>
              <a:cs typeface="Assistant" pitchFamily="2" charset="-79"/>
            </a:endParaRPr>
          </a:p>
          <a:p>
            <a:pPr marL="863599" lvl="1" indent="-431800" algn="r" rtl="1">
              <a:lnSpc>
                <a:spcPts val="5599"/>
              </a:lnSpc>
              <a:buFont typeface="Arial"/>
              <a:buChar char="•"/>
            </a:pPr>
            <a:endParaRPr lang="he-IL" sz="4400" dirty="0">
              <a:solidFill>
                <a:srgbClr val="000000"/>
              </a:solidFill>
              <a:latin typeface="Assistant"/>
              <a:ea typeface="Assistant"/>
              <a:cs typeface="Assistant"/>
              <a:sym typeface="Assistant"/>
              <a:rtl/>
            </a:endParaRPr>
          </a:p>
        </p:txBody>
      </p:sp>
      <p:sp>
        <p:nvSpPr>
          <p:cNvPr id="4" name="Freeform 4">
            <a:extLst>
              <a:ext uri="{FF2B5EF4-FFF2-40B4-BE49-F238E27FC236}">
                <a16:creationId xmlns:a16="http://schemas.microsoft.com/office/drawing/2014/main" id="{2ACD03A0-80FE-213A-A954-E7BF006E676A}"/>
              </a:ext>
            </a:extLst>
          </p:cNvPr>
          <p:cNvSpPr/>
          <p:nvPr/>
        </p:nvSpPr>
        <p:spPr>
          <a:xfrm>
            <a:off x="13030200" y="1142449"/>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extLst>
      <p:ext uri="{BB962C8B-B14F-4D97-AF65-F5344CB8AC3E}">
        <p14:creationId xmlns:p14="http://schemas.microsoft.com/office/powerpoint/2010/main" val="4237053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AF736-5B28-B086-754E-CDE3D3E3FD1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7B47132-0CFE-A8AA-C851-FBA9D664D58E}"/>
              </a:ext>
            </a:extLst>
          </p:cNvPr>
          <p:cNvSpPr txBox="1"/>
          <p:nvPr/>
        </p:nvSpPr>
        <p:spPr>
          <a:xfrm>
            <a:off x="3467963" y="1076325"/>
            <a:ext cx="10276770" cy="2115964"/>
          </a:xfrm>
          <a:prstGeom prst="rect">
            <a:avLst/>
          </a:prstGeom>
        </p:spPr>
        <p:txBody>
          <a:bodyPr lIns="0" tIns="0" rIns="0" bIns="0" rtlCol="0" anchor="t">
            <a:spAutoFit/>
          </a:bodyPr>
          <a:lstStyle/>
          <a:p>
            <a:pPr algn="ctr" rtl="1">
              <a:lnSpc>
                <a:spcPts val="5500"/>
              </a:lnSpc>
            </a:pPr>
            <a:r>
              <a:rPr lang="he-IL" sz="5000" b="1" dirty="0">
                <a:solidFill>
                  <a:srgbClr val="000000"/>
                </a:solidFill>
                <a:latin typeface="Assistant Bold"/>
                <a:ea typeface="Assistant Bold"/>
                <a:cs typeface="Assistant Bold"/>
                <a:sym typeface="Assistant Bold"/>
                <a:rtl/>
              </a:rPr>
              <a:t>בריאות גוף ונפש תוכנית העבודה</a:t>
            </a:r>
          </a:p>
          <a:p>
            <a:pPr algn="ctr" rtl="1">
              <a:lnSpc>
                <a:spcPts val="5500"/>
              </a:lnSpc>
            </a:pPr>
            <a:endParaRPr lang="he-IL" sz="5000" b="1" dirty="0">
              <a:solidFill>
                <a:srgbClr val="000000"/>
              </a:solidFill>
              <a:latin typeface="Assistant Bold"/>
              <a:ea typeface="Assistant Bold"/>
              <a:cs typeface="Assistant Bold"/>
              <a:sym typeface="Assistant Bold"/>
              <a:rtl/>
            </a:endParaRPr>
          </a:p>
          <a:p>
            <a:pPr algn="ctr" rtl="1">
              <a:lnSpc>
                <a:spcPts val="5500"/>
              </a:lnSpc>
            </a:pPr>
            <a:r>
              <a:rPr lang="he-IL" sz="5000" b="1" dirty="0">
                <a:solidFill>
                  <a:srgbClr val="000000"/>
                </a:solidFill>
                <a:latin typeface="Assistant Bold"/>
                <a:ea typeface="Assistant Bold"/>
                <a:cs typeface="Assistant Bold"/>
                <a:sym typeface="Assistant Bold"/>
                <a:rtl/>
              </a:rPr>
              <a:t>הפעילויות שנבחרו עד כה</a:t>
            </a:r>
          </a:p>
        </p:txBody>
      </p:sp>
      <p:sp>
        <p:nvSpPr>
          <p:cNvPr id="3" name="TextBox 3">
            <a:extLst>
              <a:ext uri="{FF2B5EF4-FFF2-40B4-BE49-F238E27FC236}">
                <a16:creationId xmlns:a16="http://schemas.microsoft.com/office/drawing/2014/main" id="{3355EB8C-13F7-C5CC-5818-7B82BABE9F99}"/>
              </a:ext>
            </a:extLst>
          </p:cNvPr>
          <p:cNvSpPr txBox="1"/>
          <p:nvPr/>
        </p:nvSpPr>
        <p:spPr>
          <a:xfrm>
            <a:off x="990600" y="4152900"/>
            <a:ext cx="14633119" cy="2718501"/>
          </a:xfrm>
          <a:prstGeom prst="rect">
            <a:avLst/>
          </a:prstGeom>
        </p:spPr>
        <p:txBody>
          <a:bodyPr wrap="square" lIns="0" tIns="0" rIns="0" bIns="0" rtlCol="0" anchor="t">
            <a:spAutoFit/>
          </a:bodyPr>
          <a:lstStyle/>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"משיב הרוח" – מניעת </a:t>
            </a:r>
            <a:r>
              <a:rPr lang="he-IL" sz="4400">
                <a:latin typeface="Assistant" pitchFamily="2" charset="-79"/>
                <a:ea typeface="Aptos" panose="020B0004020202020204" pitchFamily="34" charset="0"/>
                <a:cs typeface="Assistant" pitchFamily="2" charset="-79"/>
              </a:rPr>
              <a:t>שחיקה, פעילות </a:t>
            </a:r>
            <a:r>
              <a:rPr lang="he-IL" sz="4400" dirty="0">
                <a:latin typeface="Assistant" pitchFamily="2" charset="-79"/>
                <a:ea typeface="Aptos" panose="020B0004020202020204" pitchFamily="34" charset="0"/>
                <a:cs typeface="Assistant" pitchFamily="2" charset="-79"/>
              </a:rPr>
              <a:t>לעובדי יחדיו</a:t>
            </a: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"חוסן בדרכים" – פעילות דיאדית בקיבוץ מפלסים וארז</a:t>
            </a:r>
          </a:p>
          <a:p>
            <a:pPr marL="571500" indent="-571500" algn="r" rtl="1">
              <a:buFont typeface="Arial" panose="020B0604020202020204" pitchFamily="34" charset="0"/>
              <a:buChar char="•"/>
            </a:pPr>
            <a:r>
              <a:rPr lang="he-IL" sz="4400" dirty="0">
                <a:latin typeface="Assistant" pitchFamily="2" charset="-79"/>
                <a:ea typeface="Aptos" panose="020B0004020202020204" pitchFamily="34" charset="0"/>
                <a:cs typeface="Assistant" pitchFamily="2" charset="-79"/>
              </a:rPr>
              <a:t>כתיבה – פעילות לבני 18+</a:t>
            </a:r>
            <a:r>
              <a:rPr lang="en-US" sz="4400" dirty="0">
                <a:latin typeface="Assistant" pitchFamily="2" charset="-79"/>
                <a:ea typeface="Aptos" panose="020B0004020202020204" pitchFamily="34" charset="0"/>
                <a:cs typeface="Assistant" pitchFamily="2" charset="-79"/>
              </a:rPr>
              <a:t> </a:t>
            </a:r>
            <a:r>
              <a:rPr lang="he-IL" sz="4400" dirty="0">
                <a:latin typeface="Assistant" pitchFamily="2" charset="-79"/>
                <a:ea typeface="Aptos" panose="020B0004020202020204" pitchFamily="34" charset="0"/>
                <a:cs typeface="Assistant" pitchFamily="2" charset="-79"/>
              </a:rPr>
              <a:t> כלל הראשות</a:t>
            </a:r>
            <a:endParaRPr lang="en-US" sz="4400" dirty="0">
              <a:latin typeface="Assistant" pitchFamily="2" charset="-79"/>
              <a:ea typeface="Aptos" panose="020B0004020202020204" pitchFamily="34" charset="0"/>
              <a:cs typeface="Assistant" pitchFamily="2" charset="-79"/>
            </a:endParaRPr>
          </a:p>
          <a:p>
            <a:pPr marL="863599" lvl="1" indent="-431800" algn="r" rtl="1">
              <a:lnSpc>
                <a:spcPts val="5599"/>
              </a:lnSpc>
              <a:buFont typeface="Arial"/>
              <a:buChar char="•"/>
            </a:pPr>
            <a:endParaRPr lang="he-IL" sz="4400" dirty="0">
              <a:solidFill>
                <a:srgbClr val="000000"/>
              </a:solidFill>
              <a:latin typeface="Assistant"/>
              <a:ea typeface="Assistant"/>
              <a:cs typeface="Assistant"/>
              <a:sym typeface="Assistant"/>
              <a:rtl/>
            </a:endParaRPr>
          </a:p>
        </p:txBody>
      </p:sp>
      <p:sp>
        <p:nvSpPr>
          <p:cNvPr id="4" name="Freeform 4">
            <a:extLst>
              <a:ext uri="{FF2B5EF4-FFF2-40B4-BE49-F238E27FC236}">
                <a16:creationId xmlns:a16="http://schemas.microsoft.com/office/drawing/2014/main" id="{C12EC516-A57A-0406-CD3A-CA70A9E5CA90}"/>
              </a:ext>
            </a:extLst>
          </p:cNvPr>
          <p:cNvSpPr/>
          <p:nvPr/>
        </p:nvSpPr>
        <p:spPr>
          <a:xfrm>
            <a:off x="13030200" y="1142449"/>
            <a:ext cx="1234038" cy="991858"/>
          </a:xfrm>
          <a:custGeom>
            <a:avLst/>
            <a:gdLst/>
            <a:ahLst/>
            <a:cxnLst/>
            <a:rect l="l" t="t" r="r" b="b"/>
            <a:pathLst>
              <a:path w="1234038" h="991858">
                <a:moveTo>
                  <a:pt x="0" y="0"/>
                </a:moveTo>
                <a:lnTo>
                  <a:pt x="1234037" y="0"/>
                </a:lnTo>
                <a:lnTo>
                  <a:pt x="1234037" y="991858"/>
                </a:lnTo>
                <a:lnTo>
                  <a:pt x="0" y="991858"/>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extLst>
      <p:ext uri="{BB962C8B-B14F-4D97-AF65-F5344CB8AC3E}">
        <p14:creationId xmlns:p14="http://schemas.microsoft.com/office/powerpoint/2010/main" val="1438780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גוף ונפש</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3122378" y="1028700"/>
            <a:ext cx="1234038" cy="991858"/>
          </a:xfrm>
          <a:custGeom>
            <a:avLst/>
            <a:gdLst/>
            <a:ahLst/>
            <a:cxnLst/>
            <a:rect l="l" t="t" r="r" b="b"/>
            <a:pathLst>
              <a:path w="1234038" h="991858">
                <a:moveTo>
                  <a:pt x="0" y="0"/>
                </a:moveTo>
                <a:lnTo>
                  <a:pt x="1234038" y="0"/>
                </a:lnTo>
                <a:lnTo>
                  <a:pt x="1234038" y="991858"/>
                </a:lnTo>
                <a:lnTo>
                  <a:pt x="0" y="991858"/>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557083" y="2203450"/>
            <a:ext cx="15702217" cy="4397375"/>
          </a:xfrm>
          <a:prstGeom prst="rect">
            <a:avLst/>
          </a:prstGeom>
        </p:spPr>
        <p:txBody>
          <a:bodyPr lIns="0" tIns="0" rIns="0" bIns="0" rtlCol="0" anchor="t">
            <a:spAutoFit/>
          </a:bodyPr>
          <a:lstStyle/>
          <a:p>
            <a:pPr algn="r" rtl="1">
              <a:lnSpc>
                <a:spcPts val="7000"/>
              </a:lnSpc>
            </a:pPr>
            <a:r>
              <a:rPr lang="he-IL" sz="5000">
                <a:solidFill>
                  <a:srgbClr val="000000"/>
                </a:solidFill>
                <a:latin typeface="Assistant"/>
                <a:ea typeface="Assistant"/>
                <a:cs typeface="Assistant"/>
                <a:sym typeface="Assistant"/>
                <a:rtl/>
              </a:rPr>
              <a:t>בר מנשורי</a:t>
            </a:r>
          </a:p>
          <a:p>
            <a:pPr algn="r" rtl="1">
              <a:lnSpc>
                <a:spcPts val="7000"/>
              </a:lnSpc>
            </a:pPr>
            <a:r>
              <a:rPr lang="he-IL" sz="5000">
                <a:solidFill>
                  <a:srgbClr val="000000"/>
                </a:solidFill>
                <a:latin typeface="Assistant"/>
                <a:ea typeface="Assistant"/>
                <a:cs typeface="Assistant"/>
                <a:sym typeface="Assistant"/>
                <a:rtl/>
              </a:rPr>
              <a:t>חופית איטח</a:t>
            </a:r>
          </a:p>
          <a:p>
            <a:pPr algn="r" rtl="1">
              <a:lnSpc>
                <a:spcPts val="7000"/>
              </a:lnSpc>
            </a:pPr>
            <a:r>
              <a:rPr lang="he-IL" sz="5000">
                <a:solidFill>
                  <a:srgbClr val="000000"/>
                </a:solidFill>
                <a:latin typeface="Assistant"/>
                <a:ea typeface="Assistant"/>
                <a:cs typeface="Assistant"/>
                <a:sym typeface="Assistant"/>
                <a:rtl/>
              </a:rPr>
              <a:t>איתי אוחיון</a:t>
            </a:r>
          </a:p>
          <a:p>
            <a:pPr algn="r" rtl="1">
              <a:lnSpc>
                <a:spcPts val="7000"/>
              </a:lnSpc>
            </a:pPr>
            <a:r>
              <a:rPr lang="he-IL" sz="5000">
                <a:solidFill>
                  <a:srgbClr val="000000"/>
                </a:solidFill>
                <a:latin typeface="Assistant"/>
                <a:ea typeface="Assistant"/>
                <a:cs typeface="Assistant"/>
                <a:sym typeface="Assistant"/>
                <a:rtl/>
              </a:rPr>
              <a:t>ענבר צורי</a:t>
            </a:r>
            <a:r>
              <a:rPr lang="ar-EG" sz="5000">
                <a:solidFill>
                  <a:srgbClr val="000000"/>
                </a:solidFill>
                <a:latin typeface="Assistant"/>
                <a:ea typeface="Assistant"/>
                <a:cs typeface="Assistant"/>
                <a:sym typeface="Assistant"/>
                <a:rtl/>
              </a:rPr>
              <a:t> </a:t>
            </a:r>
            <a:r>
              <a:rPr lang="he-IL" sz="5000">
                <a:solidFill>
                  <a:srgbClr val="000000"/>
                </a:solidFill>
                <a:latin typeface="Assistant"/>
                <a:ea typeface="Assistant"/>
                <a:cs typeface="Assistant"/>
                <a:sym typeface="Assistant"/>
                <a:rtl/>
              </a:rPr>
              <a:t>רייז</a:t>
            </a:r>
          </a:p>
          <a:p>
            <a:pPr algn="r" rtl="1">
              <a:lnSpc>
                <a:spcPts val="7000"/>
              </a:lnSpc>
            </a:pPr>
            <a:endParaRPr lang="he-IL" sz="5000">
              <a:solidFill>
                <a:srgbClr val="000000"/>
              </a:solidFill>
              <a:latin typeface="Assistant"/>
              <a:ea typeface="Assistant"/>
              <a:cs typeface="Assistant"/>
              <a:sym typeface="Assistant"/>
              <a:rtl/>
            </a:endParaRPr>
          </a:p>
        </p:txBody>
      </p:sp>
      <p:sp>
        <p:nvSpPr>
          <p:cNvPr id="3" name="TextBox 3"/>
          <p:cNvSpPr txBox="1"/>
          <p:nvPr/>
        </p:nvSpPr>
        <p:spPr>
          <a:xfrm>
            <a:off x="8420969" y="610235"/>
            <a:ext cx="8838331"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צוות בריאות בחירום</a:t>
            </a:r>
          </a:p>
        </p:txBody>
      </p:sp>
      <p:sp>
        <p:nvSpPr>
          <p:cNvPr id="4" name="TextBox 4"/>
          <p:cNvSpPr txBox="1"/>
          <p:nvPr/>
        </p:nvSpPr>
        <p:spPr>
          <a:xfrm>
            <a:off x="4100501" y="4668838"/>
            <a:ext cx="3583384" cy="854075"/>
          </a:xfrm>
          <a:prstGeom prst="rect">
            <a:avLst/>
          </a:prstGeom>
        </p:spPr>
        <p:txBody>
          <a:bodyPr lIns="0" tIns="0" rIns="0" bIns="0" rtlCol="0" anchor="t">
            <a:spAutoFit/>
          </a:bodyPr>
          <a:lstStyle/>
          <a:p>
            <a:pPr algn="ctr" rtl="1">
              <a:lnSpc>
                <a:spcPts val="7000"/>
              </a:lnSpc>
            </a:pPr>
            <a:r>
              <a:rPr lang="he-IL" sz="5000">
                <a:solidFill>
                  <a:srgbClr val="000000"/>
                </a:solidFill>
                <a:latin typeface="Assistant"/>
                <a:ea typeface="Assistant"/>
                <a:cs typeface="Assistant"/>
                <a:sym typeface="Assistant"/>
                <a:rtl/>
              </a:rPr>
              <a:t>מלווה: עדי חדד</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467963" y="1076325"/>
            <a:ext cx="10276770"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בחירום</a:t>
            </a:r>
          </a:p>
          <a:p>
            <a:pPr algn="ctr" rtl="1">
              <a:lnSpc>
                <a:spcPts val="5500"/>
              </a:lnSpc>
            </a:pPr>
            <a:r>
              <a:rPr lang="he-IL" sz="5000" b="1">
                <a:solidFill>
                  <a:srgbClr val="000000"/>
                </a:solidFill>
                <a:latin typeface="Assistant Bold"/>
                <a:ea typeface="Assistant Bold"/>
                <a:cs typeface="Assistant Bold"/>
                <a:sym typeface="Assistant Bold"/>
                <a:rtl/>
              </a:rPr>
              <a:t>נושאים עיקריים שעלו במיפוי</a:t>
            </a:r>
          </a:p>
        </p:txBody>
      </p:sp>
      <p:sp>
        <p:nvSpPr>
          <p:cNvPr id="3" name="TextBox 3"/>
          <p:cNvSpPr txBox="1"/>
          <p:nvPr/>
        </p:nvSpPr>
        <p:spPr>
          <a:xfrm>
            <a:off x="2740481" y="3708400"/>
            <a:ext cx="12807038" cy="2794000"/>
          </a:xfrm>
          <a:prstGeom prst="rect">
            <a:avLst/>
          </a:prstGeom>
        </p:spPr>
        <p:txBody>
          <a:bodyPr lIns="0" tIns="0" rIns="0" bIns="0" rtlCol="0" anchor="t">
            <a:spAutoFit/>
          </a:bodyPr>
          <a:lstStyle/>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היעדר גורם קבוע שמתחזק את הקשרים, התרגולת והידע בשני המצבים.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קושי בהעברת עדכונים</a:t>
            </a:r>
          </a:p>
          <a:p>
            <a:pPr marL="863599" lvl="1" indent="-431800" algn="r" rtl="1">
              <a:lnSpc>
                <a:spcPts val="5599"/>
              </a:lnSpc>
              <a:buFont typeface="Arial"/>
              <a:buChar char="•"/>
            </a:pPr>
            <a:r>
              <a:rPr lang="he-IL" sz="3999">
                <a:solidFill>
                  <a:srgbClr val="000000"/>
                </a:solidFill>
                <a:latin typeface="Assistant"/>
                <a:ea typeface="Assistant"/>
                <a:cs typeface="Assistant"/>
                <a:sym typeface="Assistant"/>
                <a:rtl/>
              </a:rPr>
              <a:t>תחזוקת ציוד</a:t>
            </a:r>
          </a:p>
        </p:txBody>
      </p:sp>
      <p:sp>
        <p:nvSpPr>
          <p:cNvPr id="4" name="Freeform 4"/>
          <p:cNvSpPr/>
          <p:nvPr/>
        </p:nvSpPr>
        <p:spPr>
          <a:xfrm>
            <a:off x="12862368" y="1298977"/>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1259" y="-177556"/>
            <a:ext cx="437756" cy="11399613"/>
            <a:chOff x="0" y="0"/>
            <a:chExt cx="115294" cy="3002367"/>
          </a:xfrm>
        </p:grpSpPr>
        <p:sp>
          <p:nvSpPr>
            <p:cNvPr id="3" name="Freeform 3"/>
            <p:cNvSpPr/>
            <p:nvPr/>
          </p:nvSpPr>
          <p:spPr>
            <a:xfrm>
              <a:off x="0" y="0"/>
              <a:ext cx="115294" cy="3002367"/>
            </a:xfrm>
            <a:custGeom>
              <a:avLst/>
              <a:gdLst/>
              <a:ahLst/>
              <a:cxnLst/>
              <a:rect l="l" t="t" r="r" b="b"/>
              <a:pathLst>
                <a:path w="115294" h="3002367">
                  <a:moveTo>
                    <a:pt x="0" y="0"/>
                  </a:moveTo>
                  <a:lnTo>
                    <a:pt x="115294" y="0"/>
                  </a:lnTo>
                  <a:lnTo>
                    <a:pt x="115294" y="3002367"/>
                  </a:lnTo>
                  <a:lnTo>
                    <a:pt x="0" y="3002367"/>
                  </a:lnTo>
                  <a:close/>
                </a:path>
              </a:pathLst>
            </a:custGeom>
            <a:solidFill>
              <a:srgbClr val="223443"/>
            </a:solidFill>
          </p:spPr>
          <p:txBody>
            <a:bodyPr/>
            <a:lstStyle/>
            <a:p>
              <a:endParaRPr lang="he-IL"/>
            </a:p>
          </p:txBody>
        </p:sp>
        <p:sp>
          <p:nvSpPr>
            <p:cNvPr id="4" name="TextBox 4"/>
            <p:cNvSpPr txBox="1"/>
            <p:nvPr/>
          </p:nvSpPr>
          <p:spPr>
            <a:xfrm>
              <a:off x="0" y="-47625"/>
              <a:ext cx="115294" cy="3049992"/>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tretch>
            <a:fillRect/>
          </a:stretch>
        </p:blipFill>
        <p:spPr>
          <a:xfrm>
            <a:off x="-2520554" y="853069"/>
            <a:ext cx="20052176" cy="10804077"/>
          </a:xfrm>
          <a:prstGeom prst="rect">
            <a:avLst/>
          </a:prstGeom>
        </p:spPr>
      </p:pic>
      <p:sp>
        <p:nvSpPr>
          <p:cNvPr id="6" name="TextBox 6"/>
          <p:cNvSpPr txBox="1"/>
          <p:nvPr/>
        </p:nvSpPr>
        <p:spPr>
          <a:xfrm>
            <a:off x="4486119" y="885825"/>
            <a:ext cx="12773181" cy="1236345"/>
          </a:xfrm>
          <a:prstGeom prst="rect">
            <a:avLst/>
          </a:prstGeom>
        </p:spPr>
        <p:txBody>
          <a:bodyPr lIns="0" tIns="0" rIns="0" bIns="0" rtlCol="0" anchor="t">
            <a:spAutoFit/>
          </a:bodyPr>
          <a:lstStyle/>
          <a:p>
            <a:pPr algn="r" rtl="1">
              <a:lnSpc>
                <a:spcPts val="10080"/>
              </a:lnSpc>
            </a:pPr>
            <a:r>
              <a:rPr lang="he-IL" sz="7200" b="1">
                <a:solidFill>
                  <a:srgbClr val="31356E"/>
                </a:solidFill>
                <a:latin typeface="Roboto Bold"/>
                <a:ea typeface="Roboto Bold"/>
                <a:cs typeface="Roboto Bold"/>
                <a:sym typeface="Roboto Bold"/>
                <a:rtl/>
              </a:rPr>
              <a:t>בריאות פיזית ונפשית ילדים</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rgbClr val="F9F8F5"/>
        </a:solidFill>
        <a:effectLst/>
      </p:bgPr>
    </p:bg>
    <p:spTree>
      <p:nvGrpSpPr>
        <p:cNvPr id="1" name=""/>
        <p:cNvGrpSpPr/>
        <p:nvPr/>
      </p:nvGrpSpPr>
      <p:grpSpPr>
        <a:xfrm>
          <a:off x="0" y="0"/>
          <a:ext cx="0" cy="0"/>
          <a:chOff x="0" y="0"/>
          <a:chExt cx="0" cy="0"/>
        </a:xfrm>
      </p:grpSpPr>
      <p:sp>
        <p:nvSpPr>
          <p:cNvPr id="2" name="TextBox 2"/>
          <p:cNvSpPr txBox="1"/>
          <p:nvPr/>
        </p:nvSpPr>
        <p:spPr>
          <a:xfrm>
            <a:off x="3004342" y="1076325"/>
            <a:ext cx="11352073" cy="1406525"/>
          </a:xfrm>
          <a:prstGeom prst="rect">
            <a:avLst/>
          </a:prstGeom>
        </p:spPr>
        <p:txBody>
          <a:bodyPr lIns="0" tIns="0" rIns="0" bIns="0" rtlCol="0" anchor="t">
            <a:spAutoFit/>
          </a:bodyPr>
          <a:lstStyle/>
          <a:p>
            <a:pPr algn="ctr" rtl="1">
              <a:lnSpc>
                <a:spcPts val="5500"/>
              </a:lnSpc>
            </a:pPr>
            <a:r>
              <a:rPr lang="he-IL" sz="5000" b="1">
                <a:solidFill>
                  <a:srgbClr val="000000"/>
                </a:solidFill>
                <a:latin typeface="Assistant Bold"/>
                <a:ea typeface="Assistant Bold"/>
                <a:cs typeface="Assistant Bold"/>
                <a:sym typeface="Assistant Bold"/>
                <a:rtl/>
              </a:rPr>
              <a:t>בריאות בחירום</a:t>
            </a:r>
          </a:p>
          <a:p>
            <a:pPr algn="ctr" rtl="1">
              <a:lnSpc>
                <a:spcPts val="5500"/>
              </a:lnSpc>
            </a:pPr>
            <a:r>
              <a:rPr lang="he-IL" sz="5000" b="1">
                <a:solidFill>
                  <a:srgbClr val="000000"/>
                </a:solidFill>
                <a:latin typeface="Assistant Bold"/>
                <a:ea typeface="Assistant Bold"/>
                <a:cs typeface="Assistant Bold"/>
                <a:sym typeface="Assistant Bold"/>
                <a:rtl/>
              </a:rPr>
              <a:t>בחרו שאלה אחת</a:t>
            </a:r>
          </a:p>
        </p:txBody>
      </p:sp>
      <p:sp>
        <p:nvSpPr>
          <p:cNvPr id="3" name="TextBox 3"/>
          <p:cNvSpPr txBox="1"/>
          <p:nvPr/>
        </p:nvSpPr>
        <p:spPr>
          <a:xfrm>
            <a:off x="2082391" y="3400425"/>
            <a:ext cx="14571041" cy="3190875"/>
          </a:xfrm>
          <a:prstGeom prst="rect">
            <a:avLst/>
          </a:prstGeom>
        </p:spPr>
        <p:txBody>
          <a:bodyPr lIns="0" tIns="0" rIns="0" bIns="0" rtlCol="0" anchor="t">
            <a:spAutoFit/>
          </a:bodyPr>
          <a:lstStyle/>
          <a:p>
            <a:pPr algn="r" rtl="1">
              <a:lnSpc>
                <a:spcPts val="4200"/>
              </a:lnSpc>
            </a:pPr>
            <a:endParaRP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הערה או שאלה שעולה לי ביחס לדגשים מהמיפוי שהוצגו? </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על פי הנושאים שעלו במיפוי, מהו לדעתך הפער המשמעותי ביותר שצריך להעמיק בו ולמצוא מענים עבורו?</a:t>
            </a:r>
          </a:p>
          <a:p>
            <a:pPr marL="647700" lvl="1" indent="-323850" algn="r" rtl="1">
              <a:lnSpc>
                <a:spcPts val="4200"/>
              </a:lnSpc>
              <a:buFont typeface="Arial"/>
              <a:buChar char="•"/>
            </a:pPr>
            <a:r>
              <a:rPr lang="he-IL" sz="3000">
                <a:solidFill>
                  <a:srgbClr val="000000"/>
                </a:solidFill>
                <a:latin typeface="Assistant"/>
                <a:ea typeface="Assistant"/>
                <a:cs typeface="Assistant"/>
                <a:sym typeface="Assistant"/>
                <a:rtl/>
              </a:rPr>
              <a:t>מה אנחנו צריכים ו/או את מי אנחנו צריכים כדי לגבש מענים ישימים להשגת היעדים שלנו?</a:t>
            </a:r>
          </a:p>
          <a:p>
            <a:pPr algn="r" rtl="1">
              <a:lnSpc>
                <a:spcPts val="4200"/>
              </a:lnSpc>
            </a:pPr>
            <a:endParaRPr lang="he-IL" sz="3000">
              <a:solidFill>
                <a:srgbClr val="000000"/>
              </a:solidFill>
              <a:latin typeface="Assistant"/>
              <a:ea typeface="Assistant"/>
              <a:cs typeface="Assistant"/>
              <a:sym typeface="Assistant"/>
              <a:rtl/>
            </a:endParaRPr>
          </a:p>
        </p:txBody>
      </p:sp>
      <p:sp>
        <p:nvSpPr>
          <p:cNvPr id="4" name="Freeform 4"/>
          <p:cNvSpPr/>
          <p:nvPr/>
        </p:nvSpPr>
        <p:spPr>
          <a:xfrm>
            <a:off x="12396403" y="1298977"/>
            <a:ext cx="1186489" cy="913597"/>
          </a:xfrm>
          <a:custGeom>
            <a:avLst/>
            <a:gdLst/>
            <a:ahLst/>
            <a:cxnLst/>
            <a:rect l="l" t="t" r="r" b="b"/>
            <a:pathLst>
              <a:path w="1186489" h="913597">
                <a:moveTo>
                  <a:pt x="0" y="0"/>
                </a:moveTo>
                <a:lnTo>
                  <a:pt x="1186489" y="0"/>
                </a:lnTo>
                <a:lnTo>
                  <a:pt x="1186489" y="913596"/>
                </a:lnTo>
                <a:lnTo>
                  <a:pt x="0" y="913596"/>
                </a:lnTo>
                <a:lnTo>
                  <a:pt x="0" y="0"/>
                </a:lnTo>
                <a:close/>
              </a:path>
            </a:pathLst>
          </a:custGeom>
          <a:blipFill>
            <a:blip>
              <a:extLst>
                <a:ext uri="{96DAC541-7B7A-43D3-8B79-37D633B846F1}">
                  <asvg:svgBlip xmlns:asvg="http://schemas.microsoft.com/office/drawing/2016/SVG/main" xmlns="" r:embed="rId3"/>
                </a:ext>
              </a:extLst>
            </a:blip>
            <a:stretch>
              <a:fillRect/>
            </a:stretch>
          </a:blipFill>
        </p:spPr>
        <p:txBody>
          <a:bodyPr/>
          <a:lstStyle/>
          <a:p>
            <a:endParaRPr lang="he-IL"/>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4469372" y="4192270"/>
            <a:ext cx="7547967"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חזרה למליאה</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292891" y="3340100"/>
            <a:ext cx="15702217" cy="2625725"/>
          </a:xfrm>
          <a:prstGeom prst="rect">
            <a:avLst/>
          </a:prstGeom>
        </p:spPr>
        <p:txBody>
          <a:bodyPr lIns="0" tIns="0" rIns="0" bIns="0" rtlCol="0" anchor="t">
            <a:spAutoFit/>
          </a:bodyPr>
          <a:lstStyle/>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מפגש ראשון של צוותי העבודה- מאי/יוני</a:t>
            </a:r>
          </a:p>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מפגש שני של צוותי העבודה- יולי</a:t>
            </a:r>
          </a:p>
          <a:p>
            <a:pPr marL="2159001" lvl="2" indent="-719667" algn="r" rtl="1">
              <a:lnSpc>
                <a:spcPts val="7000"/>
              </a:lnSpc>
              <a:buFont typeface="Arial"/>
              <a:buChar char="⚬"/>
            </a:pPr>
            <a:r>
              <a:rPr lang="he-IL" sz="5000" u="none" strike="noStrike">
                <a:solidFill>
                  <a:srgbClr val="000000"/>
                </a:solidFill>
                <a:latin typeface="Assistant"/>
                <a:ea typeface="Assistant"/>
                <a:cs typeface="Assistant"/>
                <a:sym typeface="Assistant"/>
                <a:rtl/>
              </a:rPr>
              <a:t>ועדת היגוי להצגת התכנית והמהלכים- ספטמבר</a:t>
            </a:r>
          </a:p>
        </p:txBody>
      </p:sp>
      <p:sp>
        <p:nvSpPr>
          <p:cNvPr id="3" name="TextBox 3"/>
          <p:cNvSpPr txBox="1"/>
          <p:nvPr/>
        </p:nvSpPr>
        <p:spPr>
          <a:xfrm>
            <a:off x="6548292" y="1429028"/>
            <a:ext cx="7547967" cy="951230"/>
          </a:xfrm>
          <a:prstGeom prst="rect">
            <a:avLst/>
          </a:prstGeom>
        </p:spPr>
        <p:txBody>
          <a:bodyPr lIns="0" tIns="0" rIns="0" bIns="0" rtlCol="0" anchor="t">
            <a:spAutoFit/>
          </a:bodyPr>
          <a:lstStyle/>
          <a:p>
            <a:pPr marL="0" lvl="0" indent="0" algn="r" rtl="1">
              <a:lnSpc>
                <a:spcPts val="7209"/>
              </a:lnSpc>
              <a:spcBef>
                <a:spcPct val="0"/>
              </a:spcBef>
            </a:pPr>
            <a:r>
              <a:rPr lang="he-IL" sz="6999" b="1" spc="-83">
                <a:solidFill>
                  <a:srgbClr val="04588C"/>
                </a:solidFill>
                <a:latin typeface="Assistant Bold"/>
                <a:ea typeface="Assistant Bold"/>
                <a:cs typeface="Assistant Bold"/>
                <a:sym typeface="Assistant Bold"/>
                <a:rtl/>
              </a:rPr>
              <a:t>צעדים להמשך</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5795579" y="4484747"/>
            <a:ext cx="7547967" cy="951230"/>
          </a:xfrm>
          <a:prstGeom prst="rect">
            <a:avLst/>
          </a:prstGeom>
        </p:spPr>
        <p:txBody>
          <a:bodyPr lIns="0" tIns="0" rIns="0" bIns="0" rtlCol="0" anchor="t">
            <a:spAutoFit/>
          </a:bodyPr>
          <a:lstStyle/>
          <a:p>
            <a:pPr marL="0" lvl="0" indent="0" algn="ctr" rtl="1">
              <a:lnSpc>
                <a:spcPts val="7209"/>
              </a:lnSpc>
              <a:spcBef>
                <a:spcPct val="0"/>
              </a:spcBef>
            </a:pPr>
            <a:r>
              <a:rPr lang="he-IL" sz="6999" b="1" spc="-83">
                <a:solidFill>
                  <a:srgbClr val="04588C"/>
                </a:solidFill>
                <a:latin typeface="Assistant Bold"/>
                <a:ea typeface="Assistant Bold"/>
                <a:cs typeface="Assistant Bold"/>
                <a:sym typeface="Assistant Bold"/>
                <a:rtl/>
              </a:rPr>
              <a:t>בהצלחה</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166" b="-9166"/>
            </a:stretch>
          </a:blipFill>
        </p:spPr>
        <p:txBody>
          <a:bodyPr/>
          <a:lstStyle/>
          <a:p>
            <a:endParaRPr lang="he-I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89165" y="4919109"/>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3" name="Freeform 3"/>
          <p:cNvSpPr/>
          <p:nvPr/>
        </p:nvSpPr>
        <p:spPr>
          <a:xfrm rot="-5400000">
            <a:off x="4145131" y="-481419"/>
            <a:ext cx="5321651" cy="10801056"/>
          </a:xfrm>
          <a:custGeom>
            <a:avLst/>
            <a:gdLst/>
            <a:ahLst/>
            <a:cxnLst/>
            <a:rect l="l" t="t" r="r" b="b"/>
            <a:pathLst>
              <a:path w="5321651" h="10801056">
                <a:moveTo>
                  <a:pt x="0" y="0"/>
                </a:moveTo>
                <a:lnTo>
                  <a:pt x="5321651" y="0"/>
                </a:lnTo>
                <a:lnTo>
                  <a:pt x="5321651" y="10801056"/>
                </a:lnTo>
                <a:lnTo>
                  <a:pt x="0" y="10801056"/>
                </a:lnTo>
                <a:lnTo>
                  <a:pt x="0" y="0"/>
                </a:lnTo>
                <a:close/>
              </a:path>
            </a:pathLst>
          </a:custGeom>
          <a:blipFill>
            <a:blip r:embed="rId4"/>
            <a:stretch>
              <a:fillRect l="-10012" t="-5592" b="-5592"/>
            </a:stretch>
          </a:blipFill>
        </p:spPr>
        <p:txBody>
          <a:bodyPr/>
          <a:lstStyle/>
          <a:p>
            <a:endParaRPr lang="he-IL"/>
          </a:p>
        </p:txBody>
      </p:sp>
      <p:sp>
        <p:nvSpPr>
          <p:cNvPr id="4" name="TextBox 4"/>
          <p:cNvSpPr txBox="1"/>
          <p:nvPr/>
        </p:nvSpPr>
        <p:spPr>
          <a:xfrm>
            <a:off x="3462641" y="6650570"/>
            <a:ext cx="2256830" cy="537845"/>
          </a:xfrm>
          <a:prstGeom prst="rect">
            <a:avLst/>
          </a:prstGeom>
        </p:spPr>
        <p:txBody>
          <a:bodyPr lIns="0" tIns="0" rIns="0" bIns="0" rtlCol="0" anchor="t">
            <a:spAutoFit/>
          </a:bodyPr>
          <a:lstStyle/>
          <a:p>
            <a:pPr algn="ctr" rtl="1">
              <a:lnSpc>
                <a:spcPts val="4480"/>
              </a:lnSpc>
            </a:pPr>
            <a:r>
              <a:rPr lang="he-IL" sz="3200" b="1">
                <a:solidFill>
                  <a:srgbClr val="000000"/>
                </a:solidFill>
                <a:latin typeface="Assistant Bold"/>
                <a:ea typeface="Assistant Bold"/>
                <a:cs typeface="Assistant Bold"/>
                <a:sym typeface="Assistant Bold"/>
                <a:rtl/>
              </a:rPr>
              <a:t>מרחב ומערכת</a:t>
            </a:r>
          </a:p>
        </p:txBody>
      </p:sp>
      <p:sp>
        <p:nvSpPr>
          <p:cNvPr id="5" name="Freeform 5"/>
          <p:cNvSpPr/>
          <p:nvPr/>
        </p:nvSpPr>
        <p:spPr>
          <a:xfrm>
            <a:off x="5145994" y="2890151"/>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6" name="Freeform 6"/>
          <p:cNvSpPr/>
          <p:nvPr/>
        </p:nvSpPr>
        <p:spPr>
          <a:xfrm>
            <a:off x="7080925" y="4919109"/>
            <a:ext cx="3734503" cy="4057916"/>
          </a:xfrm>
          <a:custGeom>
            <a:avLst/>
            <a:gdLst/>
            <a:ahLst/>
            <a:cxnLst/>
            <a:rect l="l" t="t" r="r" b="b"/>
            <a:pathLst>
              <a:path w="3734503" h="4057916">
                <a:moveTo>
                  <a:pt x="0" y="0"/>
                </a:moveTo>
                <a:lnTo>
                  <a:pt x="3734503" y="0"/>
                </a:lnTo>
                <a:lnTo>
                  <a:pt x="3734503" y="4057916"/>
                </a:lnTo>
                <a:lnTo>
                  <a:pt x="0" y="4057916"/>
                </a:lnTo>
                <a:lnTo>
                  <a:pt x="0" y="0"/>
                </a:lnTo>
                <a:close/>
              </a:path>
            </a:pathLst>
          </a:custGeom>
          <a:blipFill>
            <a:blip r:embed="rId3"/>
            <a:stretch>
              <a:fillRect/>
            </a:stretch>
          </a:blipFill>
        </p:spPr>
        <p:txBody>
          <a:bodyPr/>
          <a:lstStyle/>
          <a:p>
            <a:endParaRPr lang="he-IL"/>
          </a:p>
        </p:txBody>
      </p:sp>
      <p:sp>
        <p:nvSpPr>
          <p:cNvPr id="7" name="Freeform 7"/>
          <p:cNvSpPr/>
          <p:nvPr/>
        </p:nvSpPr>
        <p:spPr>
          <a:xfrm>
            <a:off x="13599428" y="289959"/>
            <a:ext cx="9377144" cy="9258300"/>
          </a:xfrm>
          <a:custGeom>
            <a:avLst/>
            <a:gdLst/>
            <a:ahLst/>
            <a:cxnLst/>
            <a:rect l="l" t="t" r="r" b="b"/>
            <a:pathLst>
              <a:path w="9377144" h="9258300">
                <a:moveTo>
                  <a:pt x="0" y="0"/>
                </a:moveTo>
                <a:lnTo>
                  <a:pt x="9377144" y="0"/>
                </a:lnTo>
                <a:lnTo>
                  <a:pt x="9377144" y="9258300"/>
                </a:lnTo>
                <a:lnTo>
                  <a:pt x="0" y="9258300"/>
                </a:lnTo>
                <a:lnTo>
                  <a:pt x="0" y="0"/>
                </a:lnTo>
                <a:close/>
              </a:path>
            </a:pathLst>
          </a:custGeom>
          <a:blipFill>
            <a:blip r:embed="rId5">
              <a:alphaModFix amt="44999"/>
            </a:blip>
            <a:stretch>
              <a:fillRect l="-24049" r="-24049"/>
            </a:stretch>
          </a:blipFill>
        </p:spPr>
        <p:txBody>
          <a:bodyPr/>
          <a:lstStyle/>
          <a:p>
            <a:endParaRPr lang="he-IL"/>
          </a:p>
        </p:txBody>
      </p:sp>
      <p:sp>
        <p:nvSpPr>
          <p:cNvPr id="8" name="TextBox 8"/>
          <p:cNvSpPr txBox="1"/>
          <p:nvPr/>
        </p:nvSpPr>
        <p:spPr>
          <a:xfrm>
            <a:off x="5968770" y="4381264"/>
            <a:ext cx="2088952" cy="537845"/>
          </a:xfrm>
          <a:prstGeom prst="rect">
            <a:avLst/>
          </a:prstGeom>
        </p:spPr>
        <p:txBody>
          <a:bodyPr lIns="0" tIns="0" rIns="0" bIns="0" rtlCol="0" anchor="t">
            <a:spAutoFit/>
          </a:bodyPr>
          <a:lstStyle/>
          <a:p>
            <a:pPr marL="0" lvl="0" indent="0" algn="ctr" rtl="1">
              <a:lnSpc>
                <a:spcPts val="4480"/>
              </a:lnSpc>
              <a:spcBef>
                <a:spcPct val="0"/>
              </a:spcBef>
            </a:pPr>
            <a:r>
              <a:rPr lang="he-IL" sz="3200" b="1" u="none" strike="noStrike">
                <a:solidFill>
                  <a:srgbClr val="000000"/>
                </a:solidFill>
                <a:latin typeface="Assistant Bold"/>
                <a:ea typeface="Assistant Bold"/>
                <a:cs typeface="Assistant Bold"/>
                <a:sym typeface="Assistant Bold"/>
                <a:rtl/>
              </a:rPr>
              <a:t>פרט ומשפחה</a:t>
            </a:r>
          </a:p>
        </p:txBody>
      </p:sp>
      <p:sp>
        <p:nvSpPr>
          <p:cNvPr id="9" name="TextBox 9"/>
          <p:cNvSpPr txBox="1"/>
          <p:nvPr/>
        </p:nvSpPr>
        <p:spPr>
          <a:xfrm>
            <a:off x="7875771" y="6817194"/>
            <a:ext cx="2144812" cy="613410"/>
          </a:xfrm>
          <a:prstGeom prst="rect">
            <a:avLst/>
          </a:prstGeom>
        </p:spPr>
        <p:txBody>
          <a:bodyPr lIns="0" tIns="0" rIns="0" bIns="0" rtlCol="0" anchor="t">
            <a:spAutoFit/>
          </a:bodyPr>
          <a:lstStyle/>
          <a:p>
            <a:pPr algn="ctr" rtl="1">
              <a:lnSpc>
                <a:spcPts val="5040"/>
              </a:lnSpc>
            </a:pPr>
            <a:r>
              <a:rPr lang="he-IL" sz="3600" b="1">
                <a:solidFill>
                  <a:srgbClr val="000000"/>
                </a:solidFill>
                <a:latin typeface="Assistant Bold"/>
                <a:ea typeface="Assistant Bold"/>
                <a:cs typeface="Assistant Bold"/>
                <a:sym typeface="Assistant Bold"/>
                <a:rtl/>
              </a:rPr>
              <a:t>קהילה וישוב</a:t>
            </a:r>
          </a:p>
        </p:txBody>
      </p:sp>
      <p:sp>
        <p:nvSpPr>
          <p:cNvPr id="10" name="TextBox 10"/>
          <p:cNvSpPr txBox="1"/>
          <p:nvPr/>
        </p:nvSpPr>
        <p:spPr>
          <a:xfrm>
            <a:off x="11413526" y="6275497"/>
            <a:ext cx="1348733" cy="613410"/>
          </a:xfrm>
          <a:prstGeom prst="rect">
            <a:avLst/>
          </a:prstGeom>
        </p:spPr>
        <p:txBody>
          <a:bodyPr wrap="square" lIns="0" tIns="0" rIns="0" bIns="0" rtlCol="0" anchor="t">
            <a:spAutoFit/>
          </a:bodyPr>
          <a:lstStyle/>
          <a:p>
            <a:pPr algn="ctr" rtl="1">
              <a:lnSpc>
                <a:spcPts val="5040"/>
              </a:lnSpc>
            </a:pPr>
            <a:r>
              <a:rPr lang="he-IL" sz="3600" b="1" dirty="0">
                <a:solidFill>
                  <a:srgbClr val="0E4BB9"/>
                </a:solidFill>
                <a:latin typeface="Assistant Bold"/>
                <a:ea typeface="Assistant Bold"/>
                <a:cs typeface="Assistant Bold"/>
                <a:sym typeface="Assistant Bold"/>
                <a:rtl/>
              </a:rPr>
              <a:t>מניעה</a:t>
            </a:r>
          </a:p>
        </p:txBody>
      </p:sp>
      <p:sp>
        <p:nvSpPr>
          <p:cNvPr id="11" name="TextBox 11"/>
          <p:cNvSpPr txBox="1"/>
          <p:nvPr/>
        </p:nvSpPr>
        <p:spPr>
          <a:xfrm>
            <a:off x="5612592" y="1393691"/>
            <a:ext cx="2936665" cy="602473"/>
          </a:xfrm>
          <a:prstGeom prst="rect">
            <a:avLst/>
          </a:prstGeom>
        </p:spPr>
        <p:txBody>
          <a:bodyPr wrap="square" lIns="0" tIns="0" rIns="0" bIns="0" rtlCol="0" anchor="t">
            <a:spAutoFit/>
          </a:bodyPr>
          <a:lstStyle/>
          <a:p>
            <a:pPr algn="ctr" rtl="1">
              <a:lnSpc>
                <a:spcPts val="5040"/>
              </a:lnSpc>
            </a:pPr>
            <a:r>
              <a:rPr lang="he-IL" sz="3600" b="1" dirty="0">
                <a:solidFill>
                  <a:srgbClr val="0E4BB9"/>
                </a:solidFill>
                <a:latin typeface="Assistant Bold"/>
                <a:ea typeface="Assistant Bold"/>
                <a:cs typeface="Assistant Bold"/>
                <a:sym typeface="Assistant Bold"/>
                <a:rtl/>
              </a:rPr>
              <a:t>איתור ואבחון</a:t>
            </a:r>
          </a:p>
        </p:txBody>
      </p:sp>
      <p:sp>
        <p:nvSpPr>
          <p:cNvPr id="12" name="TextBox 12"/>
          <p:cNvSpPr txBox="1"/>
          <p:nvPr/>
        </p:nvSpPr>
        <p:spPr>
          <a:xfrm>
            <a:off x="316932" y="6275497"/>
            <a:ext cx="989409"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טיפול</a:t>
            </a:r>
          </a:p>
        </p:txBody>
      </p:sp>
      <p:sp>
        <p:nvSpPr>
          <p:cNvPr id="13" name="TextBox 13"/>
          <p:cNvSpPr txBox="1"/>
          <p:nvPr/>
        </p:nvSpPr>
        <p:spPr>
          <a:xfrm>
            <a:off x="3462641" y="179984"/>
            <a:ext cx="7850086" cy="883285"/>
          </a:xfrm>
          <a:prstGeom prst="rect">
            <a:avLst/>
          </a:prstGeom>
        </p:spPr>
        <p:txBody>
          <a:bodyPr lIns="0" tIns="0" rIns="0" bIns="0" rtlCol="0" anchor="t">
            <a:spAutoFit/>
          </a:bodyPr>
          <a:lstStyle/>
          <a:p>
            <a:pPr marL="0" lvl="0" indent="0" algn="r" rtl="1">
              <a:lnSpc>
                <a:spcPts val="6695"/>
              </a:lnSpc>
            </a:pPr>
            <a:r>
              <a:rPr lang="he-IL" sz="6500" b="1" spc="-78">
                <a:solidFill>
                  <a:srgbClr val="04588C"/>
                </a:solidFill>
                <a:latin typeface="Assistant Bold"/>
                <a:ea typeface="Assistant Bold"/>
                <a:cs typeface="Assistant Bold"/>
                <a:sym typeface="Assistant Bold"/>
                <a:rtl/>
              </a:rPr>
              <a:t>בריאות- מערכת משולבת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8E8E8">
                <a:alpha val="100000"/>
              </a:srgbClr>
            </a:gs>
          </a:gsLst>
          <a:lin ang="2100000"/>
        </a:gradFill>
        <a:effectLst/>
      </p:bgPr>
    </p:bg>
    <p:spTree>
      <p:nvGrpSpPr>
        <p:cNvPr id="1" name=""/>
        <p:cNvGrpSpPr/>
        <p:nvPr/>
      </p:nvGrpSpPr>
      <p:grpSpPr>
        <a:xfrm>
          <a:off x="0" y="0"/>
          <a:ext cx="0" cy="0"/>
          <a:chOff x="0" y="0"/>
          <a:chExt cx="0" cy="0"/>
        </a:xfrm>
      </p:grpSpPr>
      <p:sp>
        <p:nvSpPr>
          <p:cNvPr id="2" name="Freeform 2"/>
          <p:cNvSpPr/>
          <p:nvPr/>
        </p:nvSpPr>
        <p:spPr>
          <a:xfrm>
            <a:off x="0" y="7607764"/>
            <a:ext cx="20444687" cy="3301071"/>
          </a:xfrm>
          <a:custGeom>
            <a:avLst/>
            <a:gdLst/>
            <a:ahLst/>
            <a:cxnLst/>
            <a:rect l="l" t="t" r="r" b="b"/>
            <a:pathLst>
              <a:path w="20444687" h="3301071">
                <a:moveTo>
                  <a:pt x="0" y="0"/>
                </a:moveTo>
                <a:lnTo>
                  <a:pt x="20444687" y="0"/>
                </a:lnTo>
                <a:lnTo>
                  <a:pt x="20444687" y="3301072"/>
                </a:lnTo>
                <a:lnTo>
                  <a:pt x="0" y="3301072"/>
                </a:lnTo>
                <a:lnTo>
                  <a:pt x="0" y="0"/>
                </a:lnTo>
                <a:close/>
              </a:path>
            </a:pathLst>
          </a:custGeom>
          <a:blipFill>
            <a:blip r:embed="rId3">
              <a:alphaModFix amt="32999"/>
            </a:blip>
            <a:stretch>
              <a:fillRect t="-215237" b="-17655"/>
            </a:stretch>
          </a:blipFill>
        </p:spPr>
        <p:txBody>
          <a:bodyPr/>
          <a:lstStyle/>
          <a:p>
            <a:endParaRPr lang="he-IL"/>
          </a:p>
        </p:txBody>
      </p:sp>
      <p:sp>
        <p:nvSpPr>
          <p:cNvPr id="3" name="TextBox 3"/>
          <p:cNvSpPr txBox="1"/>
          <p:nvPr/>
        </p:nvSpPr>
        <p:spPr>
          <a:xfrm>
            <a:off x="804065" y="2007336"/>
            <a:ext cx="16679869" cy="5170170"/>
          </a:xfrm>
          <a:prstGeom prst="rect">
            <a:avLst/>
          </a:prstGeom>
        </p:spPr>
        <p:txBody>
          <a:bodyPr lIns="0" tIns="0" rIns="0" bIns="0" rtlCol="0" anchor="t">
            <a:spAutoFit/>
          </a:bodyPr>
          <a:lstStyle/>
          <a:p>
            <a:pPr marL="0" lvl="0" indent="0" algn="r" rtl="1">
              <a:lnSpc>
                <a:spcPts val="5879"/>
              </a:lnSpc>
              <a:spcBef>
                <a:spcPct val="0"/>
              </a:spcBef>
            </a:pPr>
            <a:r>
              <a:rPr lang="he-IL" sz="4199" spc="-96">
                <a:solidFill>
                  <a:srgbClr val="04588C"/>
                </a:solidFill>
                <a:latin typeface="Assistant"/>
                <a:ea typeface="Assistant"/>
                <a:cs typeface="Assistant"/>
                <a:sym typeface="Assistant"/>
                <a:rtl/>
              </a:rPr>
              <a:t>יחידת הבריאות תשמש גוף מתכלל ומאפשר, המשמש מוקד ידע, איסוף נתונים, זיהוי פערים, ייזום ויישום התערבויות מקומיות, תוך חיבור בין מערכות הבריאות הקיימות, אגפי המועצה, הישובים והצרכים הקהילתיים. זאת מתוך הבנה מערכתית של בריאות כתוצר של תנאים חברתיים וסביבתיים, ומתוך שאיפה לשלב היבטי בריאות בתהליכי התכנון והעשייה המוניציפלית. </a:t>
            </a:r>
            <a:r>
              <a:rPr lang="he-IL" sz="4199" b="1" spc="-96">
                <a:solidFill>
                  <a:srgbClr val="04588C"/>
                </a:solidFill>
                <a:latin typeface="Assistant Bold"/>
                <a:ea typeface="Assistant Bold"/>
                <a:cs typeface="Assistant Bold"/>
                <a:sym typeface="Assistant Bold"/>
                <a:rtl/>
              </a:rPr>
              <a:t>היחידה תפעל כגורם מקצועי תומך ומחבר, המסייע בקידום יוזמות רלוונטיות ומעודד שותפות ושיתופי פעולה אפקטיביים לטובת שיפור מתמשך באיכות החיים של התושבים.</a:t>
            </a:r>
          </a:p>
        </p:txBody>
      </p:sp>
      <p:sp>
        <p:nvSpPr>
          <p:cNvPr id="4" name="TextBox 4"/>
          <p:cNvSpPr txBox="1"/>
          <p:nvPr/>
        </p:nvSpPr>
        <p:spPr>
          <a:xfrm>
            <a:off x="11693843" y="610235"/>
            <a:ext cx="5775007" cy="951230"/>
          </a:xfrm>
          <a:prstGeom prst="rect">
            <a:avLst/>
          </a:prstGeom>
        </p:spPr>
        <p:txBody>
          <a:bodyPr lIns="0" tIns="0" rIns="0" bIns="0" rtlCol="0" anchor="t">
            <a:spAutoFit/>
          </a:bodyPr>
          <a:lstStyle/>
          <a:p>
            <a:pPr marL="0" lvl="0" indent="0" algn="r" rtl="1">
              <a:lnSpc>
                <a:spcPts val="7209"/>
              </a:lnSpc>
            </a:pPr>
            <a:r>
              <a:rPr lang="he-IL" sz="6999" b="1" spc="-83">
                <a:solidFill>
                  <a:srgbClr val="04588C"/>
                </a:solidFill>
                <a:latin typeface="Assistant Bold"/>
                <a:ea typeface="Assistant Bold"/>
                <a:cs typeface="Assistant Bold"/>
                <a:sym typeface="Assistant Bold"/>
                <a:rtl/>
              </a:rPr>
              <a:t>ייעוד היחידה</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8E8E8">
                <a:alpha val="100000"/>
              </a:srgbClr>
            </a:gs>
          </a:gsLst>
          <a:lin ang="2100000"/>
        </a:gradFill>
        <a:effectLst/>
      </p:bgPr>
    </p:bg>
    <p:spTree>
      <p:nvGrpSpPr>
        <p:cNvPr id="1" name=""/>
        <p:cNvGrpSpPr/>
        <p:nvPr/>
      </p:nvGrpSpPr>
      <p:grpSpPr>
        <a:xfrm>
          <a:off x="0" y="0"/>
          <a:ext cx="0" cy="0"/>
          <a:chOff x="0" y="0"/>
          <a:chExt cx="0" cy="0"/>
        </a:xfrm>
      </p:grpSpPr>
      <p:sp>
        <p:nvSpPr>
          <p:cNvPr id="2" name="Freeform 2"/>
          <p:cNvSpPr/>
          <p:nvPr/>
        </p:nvSpPr>
        <p:spPr>
          <a:xfrm>
            <a:off x="517549" y="3851109"/>
            <a:ext cx="6573036" cy="5648673"/>
          </a:xfrm>
          <a:custGeom>
            <a:avLst/>
            <a:gdLst/>
            <a:ahLst/>
            <a:cxnLst/>
            <a:rect l="l" t="t" r="r" b="b"/>
            <a:pathLst>
              <a:path w="6573036" h="5648673">
                <a:moveTo>
                  <a:pt x="0" y="0"/>
                </a:moveTo>
                <a:lnTo>
                  <a:pt x="6573036" y="0"/>
                </a:lnTo>
                <a:lnTo>
                  <a:pt x="6573036" y="5648673"/>
                </a:lnTo>
                <a:lnTo>
                  <a:pt x="0" y="5648673"/>
                </a:lnTo>
                <a:lnTo>
                  <a:pt x="0" y="0"/>
                </a:lnTo>
                <a:close/>
              </a:path>
            </a:pathLst>
          </a:custGeom>
          <a:blipFill>
            <a:blip r:embed="rId3"/>
            <a:stretch>
              <a:fillRect l="-7291" r="-7291"/>
            </a:stretch>
          </a:blipFill>
        </p:spPr>
        <p:txBody>
          <a:bodyPr/>
          <a:lstStyle/>
          <a:p>
            <a:endParaRPr lang="he-IL"/>
          </a:p>
        </p:txBody>
      </p:sp>
      <p:sp>
        <p:nvSpPr>
          <p:cNvPr id="3" name="Freeform 3"/>
          <p:cNvSpPr/>
          <p:nvPr/>
        </p:nvSpPr>
        <p:spPr>
          <a:xfrm>
            <a:off x="13002732" y="3851109"/>
            <a:ext cx="4767719" cy="5648673"/>
          </a:xfrm>
          <a:custGeom>
            <a:avLst/>
            <a:gdLst/>
            <a:ahLst/>
            <a:cxnLst/>
            <a:rect l="l" t="t" r="r" b="b"/>
            <a:pathLst>
              <a:path w="4767719" h="5648673">
                <a:moveTo>
                  <a:pt x="0" y="0"/>
                </a:moveTo>
                <a:lnTo>
                  <a:pt x="4767719" y="0"/>
                </a:lnTo>
                <a:lnTo>
                  <a:pt x="4767719" y="5648673"/>
                </a:lnTo>
                <a:lnTo>
                  <a:pt x="0" y="5648673"/>
                </a:lnTo>
                <a:lnTo>
                  <a:pt x="0" y="0"/>
                </a:lnTo>
                <a:close/>
              </a:path>
            </a:pathLst>
          </a:custGeom>
          <a:blipFill>
            <a:blip r:embed="rId4"/>
            <a:stretch>
              <a:fillRect t="-12538"/>
            </a:stretch>
          </a:blipFill>
        </p:spPr>
        <p:txBody>
          <a:bodyPr/>
          <a:lstStyle/>
          <a:p>
            <a:endParaRPr lang="he-IL"/>
          </a:p>
        </p:txBody>
      </p:sp>
      <p:sp>
        <p:nvSpPr>
          <p:cNvPr id="4" name="Freeform 4"/>
          <p:cNvSpPr/>
          <p:nvPr/>
        </p:nvSpPr>
        <p:spPr>
          <a:xfrm>
            <a:off x="8489528" y="3864422"/>
            <a:ext cx="3114262" cy="5635360"/>
          </a:xfrm>
          <a:custGeom>
            <a:avLst/>
            <a:gdLst/>
            <a:ahLst/>
            <a:cxnLst/>
            <a:rect l="l" t="t" r="r" b="b"/>
            <a:pathLst>
              <a:path w="3114262" h="5635360">
                <a:moveTo>
                  <a:pt x="0" y="0"/>
                </a:moveTo>
                <a:lnTo>
                  <a:pt x="3114262" y="0"/>
                </a:lnTo>
                <a:lnTo>
                  <a:pt x="3114262" y="5635360"/>
                </a:lnTo>
                <a:lnTo>
                  <a:pt x="0" y="5635360"/>
                </a:lnTo>
                <a:lnTo>
                  <a:pt x="0" y="0"/>
                </a:lnTo>
                <a:close/>
              </a:path>
            </a:pathLst>
          </a:custGeom>
          <a:blipFill>
            <a:blip r:embed="rId5"/>
            <a:stretch>
              <a:fillRect l="-101283" r="-119698"/>
            </a:stretch>
          </a:blipFill>
        </p:spPr>
        <p:txBody>
          <a:bodyPr/>
          <a:lstStyle/>
          <a:p>
            <a:endParaRPr lang="he-IL"/>
          </a:p>
        </p:txBody>
      </p:sp>
      <p:sp>
        <p:nvSpPr>
          <p:cNvPr id="5" name="TextBox 5"/>
          <p:cNvSpPr txBox="1"/>
          <p:nvPr/>
        </p:nvSpPr>
        <p:spPr>
          <a:xfrm>
            <a:off x="3445931" y="610235"/>
            <a:ext cx="12526150" cy="951230"/>
          </a:xfrm>
          <a:prstGeom prst="rect">
            <a:avLst/>
          </a:prstGeom>
        </p:spPr>
        <p:txBody>
          <a:bodyPr lIns="0" tIns="0" rIns="0" bIns="0" rtlCol="0" anchor="t">
            <a:spAutoFit/>
          </a:bodyPr>
          <a:lstStyle/>
          <a:p>
            <a:pPr marL="0" lvl="0" indent="0" algn="r" rtl="1">
              <a:lnSpc>
                <a:spcPts val="7209"/>
              </a:lnSpc>
            </a:pPr>
            <a:r>
              <a:rPr lang="he-IL" sz="6999" b="1" spc="-83">
                <a:solidFill>
                  <a:srgbClr val="04588C"/>
                </a:solidFill>
                <a:latin typeface="Assistant Bold"/>
                <a:ea typeface="Assistant Bold"/>
                <a:cs typeface="Assistant Bold"/>
                <a:sym typeface="Assistant Bold"/>
                <a:rtl/>
              </a:rPr>
              <a:t>מהלכים משותפים בתחום הבריאות</a:t>
            </a:r>
          </a:p>
        </p:txBody>
      </p:sp>
      <p:sp>
        <p:nvSpPr>
          <p:cNvPr id="6" name="TextBox 6"/>
          <p:cNvSpPr txBox="1"/>
          <p:nvPr/>
        </p:nvSpPr>
        <p:spPr>
          <a:xfrm>
            <a:off x="13564442" y="2726996"/>
            <a:ext cx="4118471"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תזונה בריאה מגיל צעיר</a:t>
            </a:r>
          </a:p>
        </p:txBody>
      </p:sp>
      <p:sp>
        <p:nvSpPr>
          <p:cNvPr id="7" name="TextBox 7"/>
          <p:cNvSpPr txBox="1"/>
          <p:nvPr/>
        </p:nvSpPr>
        <p:spPr>
          <a:xfrm>
            <a:off x="1015419" y="2726996"/>
            <a:ext cx="4861024"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צוותי רפואה ישוביים בחירום</a:t>
            </a:r>
          </a:p>
        </p:txBody>
      </p:sp>
      <p:sp>
        <p:nvSpPr>
          <p:cNvPr id="8" name="TextBox 8"/>
          <p:cNvSpPr txBox="1"/>
          <p:nvPr/>
        </p:nvSpPr>
        <p:spPr>
          <a:xfrm>
            <a:off x="7675644" y="2726996"/>
            <a:ext cx="5060752" cy="613410"/>
          </a:xfrm>
          <a:prstGeom prst="rect">
            <a:avLst/>
          </a:prstGeom>
        </p:spPr>
        <p:txBody>
          <a:bodyPr lIns="0" tIns="0" rIns="0" bIns="0" rtlCol="0" anchor="t">
            <a:spAutoFit/>
          </a:bodyPr>
          <a:lstStyle/>
          <a:p>
            <a:pPr algn="ctr" rtl="1">
              <a:lnSpc>
                <a:spcPts val="5040"/>
              </a:lnSpc>
            </a:pPr>
            <a:r>
              <a:rPr lang="he-IL" sz="3600" b="1">
                <a:solidFill>
                  <a:srgbClr val="0E4BB9"/>
                </a:solidFill>
                <a:latin typeface="Assistant Bold"/>
                <a:ea typeface="Assistant Bold"/>
                <a:cs typeface="Assistant Bold"/>
                <a:sym typeface="Assistant Bold"/>
                <a:rtl/>
              </a:rPr>
              <a:t>כסאות הנקה במרחב הציבורי</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מסמך" ma:contentTypeID="0x010100ED4D91A11DED50468C197137F26C7760" ma:contentTypeVersion="16" ma:contentTypeDescription="צור מסמך חדש." ma:contentTypeScope="" ma:versionID="5347dedabdce298c216d77cec5940246">
  <xsd:schema xmlns:xsd="http://www.w3.org/2001/XMLSchema" xmlns:xs="http://www.w3.org/2001/XMLSchema" xmlns:p="http://schemas.microsoft.com/office/2006/metadata/properties" xmlns:ns2="338b2181-a17d-4a57-835b-e91cd84a2b9e" xmlns:ns3="57294df7-b90e-4fb0-a4dd-d32f6350137f" targetNamespace="http://schemas.microsoft.com/office/2006/metadata/properties" ma:root="true" ma:fieldsID="2ea56998fc7873911d574f246cf017e7" ns2:_="" ns3:_="">
    <xsd:import namespace="338b2181-a17d-4a57-835b-e91cd84a2b9e"/>
    <xsd:import namespace="57294df7-b90e-4fb0-a4dd-d32f635013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b2181-a17d-4a57-835b-e91cd84a2b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תגיות תמונה" ma:readOnly="false" ma:fieldId="{5cf76f15-5ced-4ddc-b409-7134ff3c332f}" ma:taxonomyMulti="true" ma:sspId="2bb39e75-7c9d-46b9-be15-be60d939c0fc"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294df7-b90e-4fb0-a4dd-d32f6350137f" elementFormDefault="qualified">
    <xsd:import namespace="http://schemas.microsoft.com/office/2006/documentManagement/types"/>
    <xsd:import namespace="http://schemas.microsoft.com/office/infopath/2007/PartnerControls"/>
    <xsd:element name="SharedWithUsers" ma:index="10" nillable="true" ma:displayName="משותף עם"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משותף עם פרטים" ma:internalName="SharedWithDetails" ma:readOnly="true">
      <xsd:simpleType>
        <xsd:restriction base="dms:Note">
          <xsd:maxLength value="255"/>
        </xsd:restriction>
      </xsd:simpleType>
    </xsd:element>
    <xsd:element name="TaxCatchAll" ma:index="16" nillable="true" ma:displayName="Taxonomy Catch All Column" ma:hidden="true" ma:list="{d844bd43-6e5f-4fb4-b516-f8a110148d45}" ma:internalName="TaxCatchAll" ma:showField="CatchAllData" ma:web="57294df7-b90e-4fb0-a4dd-d32f635013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7294df7-b90e-4fb0-a4dd-d32f6350137f" xsi:nil="true"/>
    <lcf76f155ced4ddcb4097134ff3c332f xmlns="338b2181-a17d-4a57-835b-e91cd84a2b9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A25D710-0AB0-4BF7-A75E-A1479F5528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8b2181-a17d-4a57-835b-e91cd84a2b9e"/>
    <ds:schemaRef ds:uri="57294df7-b90e-4fb0-a4dd-d32f635013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4B6F7B-1796-48AA-AA3D-4E96A3D91568}">
  <ds:schemaRefs>
    <ds:schemaRef ds:uri="http://schemas.microsoft.com/sharepoint/v3/contenttype/forms"/>
  </ds:schemaRefs>
</ds:datastoreItem>
</file>

<file path=customXml/itemProps3.xml><?xml version="1.0" encoding="utf-8"?>
<ds:datastoreItem xmlns:ds="http://schemas.openxmlformats.org/officeDocument/2006/customXml" ds:itemID="{FDE8A01D-3649-4C9A-86A9-7B4D13B06D75}">
  <ds:schemaRefs>
    <ds:schemaRef ds:uri="http://purl.org/dc/terms/"/>
    <ds:schemaRef ds:uri="http://www.w3.org/XML/1998/namespace"/>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57294df7-b90e-4fb0-a4dd-d32f6350137f"/>
    <ds:schemaRef ds:uri="338b2181-a17d-4a57-835b-e91cd84a2b9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109</TotalTime>
  <Words>1635</Words>
  <Application>Microsoft Office PowerPoint</Application>
  <PresentationFormat>מותאם אישית</PresentationFormat>
  <Paragraphs>345</Paragraphs>
  <Slides>53</Slides>
  <Notes>44</Notes>
  <HiddenSlides>27</HiddenSlides>
  <MMClips>0</MMClips>
  <ScaleCrop>false</ScaleCrop>
  <HeadingPairs>
    <vt:vector size="6" baseType="variant">
      <vt:variant>
        <vt:lpstr>גופנים בשימוש</vt:lpstr>
      </vt:variant>
      <vt:variant>
        <vt:i4>12</vt:i4>
      </vt:variant>
      <vt:variant>
        <vt:lpstr>ערכת נושא</vt:lpstr>
      </vt:variant>
      <vt:variant>
        <vt:i4>1</vt:i4>
      </vt:variant>
      <vt:variant>
        <vt:lpstr>כותרות שקופיות</vt:lpstr>
      </vt:variant>
      <vt:variant>
        <vt:i4>53</vt:i4>
      </vt:variant>
    </vt:vector>
  </HeadingPairs>
  <TitlesOfParts>
    <vt:vector size="66" baseType="lpstr">
      <vt:lpstr>Noto Sans Hebrew</vt:lpstr>
      <vt:lpstr>Arial</vt:lpstr>
      <vt:lpstr>Helvetica Hebrew Italics</vt:lpstr>
      <vt:lpstr>Noto Sans Hebrew Bold</vt:lpstr>
      <vt:lpstr>Helvetica World</vt:lpstr>
      <vt:lpstr>Helvetica World Bold</vt:lpstr>
      <vt:lpstr>Assistant</vt:lpstr>
      <vt:lpstr>Assistant Bold</vt:lpstr>
      <vt:lpstr>Aptos</vt:lpstr>
      <vt:lpstr>Helvetica Hebrew</vt:lpstr>
      <vt:lpstr>Roboto Bold</vt:lpstr>
      <vt:lpstr>Calibri</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ועדת היגוי בריאות שער הנגב אפריל 2026</dc:title>
  <dc:creator>עדי חדד</dc:creator>
  <cp:lastModifiedBy>MobTs25@Shavit.Local</cp:lastModifiedBy>
  <cp:revision>5</cp:revision>
  <dcterms:created xsi:type="dcterms:W3CDTF">2006-08-16T00:00:00Z</dcterms:created>
  <dcterms:modified xsi:type="dcterms:W3CDTF">2026-07-02T10:04:44Z</dcterms:modified>
  <dc:identifier>DAHICIzGoR0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0x010100ED4D91A11DED50468C197137F26C7760</vt:lpwstr>
  </property>
</Properties>
</file>