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58"/>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4" r:id="rId42"/>
    <p:sldId id="305" r:id="rId43"/>
    <p:sldId id="295" r:id="rId44"/>
    <p:sldId id="296" r:id="rId45"/>
    <p:sldId id="304" r:id="rId46"/>
    <p:sldId id="293" r:id="rId47"/>
    <p:sldId id="306" r:id="rId48"/>
    <p:sldId id="307" r:id="rId49"/>
    <p:sldId id="308" r:id="rId50"/>
    <p:sldId id="297" r:id="rId51"/>
    <p:sldId id="298" r:id="rId52"/>
    <p:sldId id="299" r:id="rId53"/>
    <p:sldId id="300" r:id="rId54"/>
    <p:sldId id="301" r:id="rId55"/>
    <p:sldId id="302" r:id="rId56"/>
    <p:sldId id="303" r:id="rId57"/>
  </p:sldIdLst>
  <p:sldSz cx="18288000" cy="10287000"/>
  <p:notesSz cx="6858000" cy="9144000"/>
  <p:embeddedFontLst>
    <p:embeddedFont>
      <p:font typeface="Helvetica World" panose="020B0604020202020204" charset="-128"/>
      <p:regular r:id="rId59"/>
    </p:embeddedFont>
    <p:embeddedFont>
      <p:font typeface="Helvetica World Bold" panose="020B0604020202020204" charset="-128"/>
      <p:regular r:id="rId60"/>
    </p:embeddedFont>
    <p:embeddedFont>
      <p:font typeface="Assistant" pitchFamily="2" charset="-79"/>
      <p:regular r:id="rId61"/>
      <p:bold r:id="rId62"/>
    </p:embeddedFont>
    <p:embeddedFont>
      <p:font typeface="Assistant Bold" charset="-79"/>
      <p:regular r:id="rId63"/>
    </p:embeddedFont>
    <p:embeddedFont>
      <p:font typeface="Helvetica Hebrew" panose="020B0604020202020204" charset="-79"/>
      <p:regular r:id="rId64"/>
    </p:embeddedFont>
    <p:embeddedFont>
      <p:font typeface="Helvetica Hebrew Italics" panose="020B0604020202020204" charset="-79"/>
      <p:regular r:id="rId65"/>
    </p:embeddedFont>
    <p:embeddedFont>
      <p:font typeface="Noto Sans Hebrew" panose="020B0604020202020204"/>
      <p:regular r:id="rId66"/>
    </p:embeddedFont>
    <p:embeddedFont>
      <p:font typeface="Noto Sans Hebrew Bold" panose="020B0604020202020204"/>
      <p:regular r:id="rId67"/>
    </p:embeddedFont>
    <p:embeddedFont>
      <p:font typeface="Roboto Bold" panose="020B0604020202020204" charset="0"/>
      <p:regular r:id="rId6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C6131FC-CC4E-44AB-BB33-7F1A1DB907E2}" v="1" dt="2026-04-30T09:38:21.2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6" d="100"/>
          <a:sy n="46" d="100"/>
        </p:scale>
        <p:origin x="500"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font" Target="fonts/font5.fntdata"/><Relationship Id="rId68" Type="http://schemas.openxmlformats.org/officeDocument/2006/relationships/font" Target="fonts/font10.fntdata"/><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notesMaster" Target="notesMasters/notesMaster1.xml"/><Relationship Id="rId66" Type="http://schemas.openxmlformats.org/officeDocument/2006/relationships/font" Target="fonts/font8.fntdata"/><Relationship Id="rId74" Type="http://schemas.microsoft.com/office/2015/10/relationships/revisionInfo" Target="revisionInfo.xml"/><Relationship Id="rId5" Type="http://schemas.openxmlformats.org/officeDocument/2006/relationships/slide" Target="slides/slide1.xml"/><Relationship Id="rId61" Type="http://schemas.openxmlformats.org/officeDocument/2006/relationships/font" Target="fonts/font3.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font" Target="fonts/font6.fntdata"/><Relationship Id="rId69"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1.fntdata"/><Relationship Id="rId67" Type="http://schemas.openxmlformats.org/officeDocument/2006/relationships/font" Target="fonts/font9.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font" Target="fonts/font4.fntdata"/><Relationship Id="rId7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font" Target="fonts/font2.fntdata"/><Relationship Id="rId65" Type="http://schemas.openxmlformats.org/officeDocument/2006/relationships/font" Target="fonts/font7.fntdata"/><Relationship Id="rId73"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עדי חדד" userId="df996e7a-3fff-4b4e-a7ab-b56132dae42d" providerId="ADAL" clId="{C7787A06-D024-4EB8-A72E-EC9BC4D165FC}"/>
    <pc:docChg chg="custSel addSld modSld">
      <pc:chgData name="עדי חדד" userId="df996e7a-3fff-4b4e-a7ab-b56132dae42d" providerId="ADAL" clId="{C7787A06-D024-4EB8-A72E-EC9BC4D165FC}" dt="2026-04-30T09:39:52.091" v="211" actId="20577"/>
      <pc:docMkLst>
        <pc:docMk/>
      </pc:docMkLst>
      <pc:sldChg chg="modSp add mod">
        <pc:chgData name="עדי חדד" userId="df996e7a-3fff-4b4e-a7ab-b56132dae42d" providerId="ADAL" clId="{C7787A06-D024-4EB8-A72E-EC9BC4D165FC}" dt="2026-04-30T09:39:52.091" v="211" actId="20577"/>
        <pc:sldMkLst>
          <pc:docMk/>
          <pc:sldMk cId="1438780744" sldId="308"/>
        </pc:sldMkLst>
        <pc:spChg chg="mod">
          <ac:chgData name="עדי חדד" userId="df996e7a-3fff-4b4e-a7ab-b56132dae42d" providerId="ADAL" clId="{C7787A06-D024-4EB8-A72E-EC9BC4D165FC}" dt="2026-04-30T09:38:31.260" v="24" actId="20577"/>
          <ac:spMkLst>
            <pc:docMk/>
            <pc:sldMk cId="1438780744" sldId="308"/>
            <ac:spMk id="2" creationId="{A7B47132-0CFE-A8AA-C851-FBA9D664D58E}"/>
          </ac:spMkLst>
        </pc:spChg>
        <pc:spChg chg="mod">
          <ac:chgData name="עדי חדד" userId="df996e7a-3fff-4b4e-a7ab-b56132dae42d" providerId="ADAL" clId="{C7787A06-D024-4EB8-A72E-EC9BC4D165FC}" dt="2026-04-30T09:39:52.091" v="211" actId="20577"/>
          <ac:spMkLst>
            <pc:docMk/>
            <pc:sldMk cId="1438780744" sldId="308"/>
            <ac:spMk id="3" creationId="{3355EB8C-13F7-C5CC-5818-7B82BABE9F9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30.04.2026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שמחה לראות את כולכם איתנו היום ותודה שהתפנתם לקחת חלק בפגישה.</a:t>
            </a:r>
          </a:p>
          <a:p>
            <a:r>
              <a:rPr lang="en-US"/>
              <a:t>זה מפגש מרגש שמסמל רשמית את ההקמה של היחידה והיציאה לדרך.</a:t>
            </a:r>
          </a:p>
          <a:p>
            <a:r>
              <a:rPr lang="en-US"/>
              <a:t>אנחנו הרבה מאוד משתתפים: מהמועצה, מהיישובים, מהאשכול, ממשרדי ממשלה... נשמח שתוודאו שהשם המלא שלכם והארגון שממנו אתם מגיעים כתובים על המסך – זה יעזור לכולנו לדעת מי נמצא פה.</a:t>
            </a:r>
          </a:p>
          <a:p>
            <a:r>
              <a:rPr lang="en-US"/>
              <a:t>מה נעשה היום?</a:t>
            </a:r>
          </a:p>
          <a:p>
            <a:r>
              <a:rPr lang="en-US"/>
              <a:t>נציג את יחידת הבריאות, עיקרי הנתונים שנאספו כחלק מהקמת היחידה ונדבר על הדרך שבה אתם, חברי ועדת ההיגוי, תהיו חלק מגיבוש התוכנית האסטרטגית.</a:t>
            </a:r>
          </a:p>
          <a:p>
            <a:r>
              <a:rPr lang="en-US"/>
              <a:t>פתיחה</a:t>
            </a:r>
          </a:p>
          <a:p>
            <a:r>
              <a:rPr lang="en-US"/>
              <a:t>אורי</a:t>
            </a:r>
          </a:p>
          <a:p>
            <a:r>
              <a:rPr lang="en-US"/>
              <a:t>אתי סממה</a:t>
            </a:r>
          </a:p>
          <a:p>
            <a:r>
              <a:rPr lang="en-US"/>
              <a:t>נאדה</a:t>
            </a:r>
          </a:p>
          <a:p>
            <a:r>
              <a:rPr lang="en-US"/>
              <a:t>שרית/ עינת</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מתודולוגיה של המהלך כולו- </a:t>
            </a:r>
          </a:p>
          <a:p>
            <a:r>
              <a:rPr lang="en-US"/>
              <a:t>מיפוי</a:t>
            </a:r>
          </a:p>
          <a:p>
            <a:r>
              <a:rPr lang="en-US"/>
              <a:t>ליווי הערכה ומדידה של האימפקט (בשונה ממדידה של התפוקות בלבד)</a:t>
            </a:r>
          </a:p>
          <a:p>
            <a:r>
              <a:rPr lang="en-US"/>
              <a:t>פיתוח משותף של כיווני הפעולה, של תכניות ומענים, בהתאם לעולה מהמיפוי</a:t>
            </a:r>
          </a:p>
          <a:p>
            <a:r>
              <a:rPr lang="en-US"/>
              <a:t>יישום תכניות המענים, חיבור לתכניות העבודה של היחידות המקצועיות.</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יחידת הבריאות פועלת במספר מישורים.</a:t>
            </a:r>
          </a:p>
          <a:p>
            <a:r>
              <a:rPr lang="en-US"/>
              <a:t>יש משימות ומהלכים שמקדמת מנהלת היחידה, למשל, בהיבט של זמינות שירותי הבריאות במועצה.</a:t>
            </a:r>
          </a:p>
          <a:p>
            <a:r>
              <a:rPr lang="en-US"/>
              <a:t>במפגש זה, אנחנו מבקשים במהלכים אסטרטגיים לקידום בריאות התושבים, מהלכים שקידום שלהם מחייב עבודת מרובת שותפים וממשקים, ליצירת השפעה מקסימלית.</a:t>
            </a:r>
          </a:p>
          <a:p>
            <a:endParaRPr lang="en-US"/>
          </a:p>
          <a:p>
            <a:r>
              <a:rPr lang="en-US"/>
              <a:t>המחומשת- מורכבת מהנהלת המועצה בתחומי החינוך, השירותים החברתיים, חוסן, קהילה וחברה. מייצרים תמונת רוחב של התחום, חיבור למהלכים הפנים אגפיים, תעדוף מהלכים וכו'.</a:t>
            </a:r>
          </a:p>
          <a:p>
            <a:endParaRPr lang="en-US"/>
          </a:p>
          <a:p>
            <a:r>
              <a:rPr lang="en-US"/>
              <a:t>ועדת ההיגוי/ רשת השותפים- </a:t>
            </a:r>
          </a:p>
          <a:p>
            <a:r>
              <a:rPr lang="en-US"/>
              <a:t>פורום רחב יותר שכולל עוד אנשי מקצוע מהאגפים השונים וגם מחוצה להם, על פי תחומי תוכן שרלוונטיים לבריאות. הם מגבשים את תוכנית העבודה האסטרטגית ובעיקר מתרגמים אותה לפרקטיקה ומקדמים אותה בפועל. </a:t>
            </a:r>
          </a:p>
          <a:p>
            <a:r>
              <a:rPr lang="en-US"/>
              <a:t>הכוונה במקור הייתה לקיים כינוס נרחב של הרשת, בשל הנסיבות והאילוצים, מפגש מצומצם בזום, עם המשך פיתוח היחידה ומנגנוני העבודה, נרצה להרחיב את השותפות והרשת- רב תחומית ובין מגזרית.</a:t>
            </a:r>
          </a:p>
          <a:p>
            <a:endParaRPr lang="en-US"/>
          </a:p>
          <a:p>
            <a:r>
              <a:rPr lang="en-US"/>
              <a:t>צוותי העבודה- אנשי המועצה והישובים מתוך ועדת ההיגוי. יקדמו קידום תכניות ומענים מתוך האתגרים.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בכל תחום מקצועי ייקבעו יעדים.</a:t>
            </a:r>
          </a:p>
          <a:p>
            <a:r>
              <a:rPr lang="en-US"/>
              <a:t>הצוותים יקבלו תמונת מצב ומידע מקצועי נוסף במידת הצורך.</a:t>
            </a:r>
          </a:p>
          <a:p>
            <a:r>
              <a:rPr lang="en-US"/>
              <a:t>הצוותים יפגשו לכשתי פגישות עבודה מונחות, במטרה להניח תכנית למהלכים ומענים שיקדמו את הזזת המחט בתחום, תוך יכולת מדידה והערכה של האימפקט.</a:t>
            </a:r>
          </a:p>
          <a:p>
            <a:r>
              <a:rPr lang="en-US"/>
              <a:t>לכל צוות מנחה מלווה מטעם סיביקס ומטעם שיתופים</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אלו תחומי אתגר וקהלי יעד, כפי שזוהו במיפוי. </a:t>
            </a:r>
          </a:p>
          <a:p>
            <a:r>
              <a:rPr lang="en-US"/>
              <a:t>רציונל חלוקה לצוותים:</a:t>
            </a:r>
          </a:p>
          <a:p>
            <a:r>
              <a:rPr lang="en-US"/>
              <a:t>· יודעים לעבוד יחד</a:t>
            </a:r>
          </a:p>
          <a:p>
            <a:r>
              <a:rPr lang="en-US"/>
              <a:t>· מכירים את קהל היעד שעבורו מפתחים מענים</a:t>
            </a:r>
          </a:p>
          <a:p>
            <a:r>
              <a:rPr lang="en-US"/>
              <a:t>· יוכלו להגיע לתוצר בזמן קצר יחסית</a:t>
            </a:r>
          </a:p>
          <a:p>
            <a:r>
              <a:rPr lang="en-US"/>
              <a:t>· הצוות יסייע להטמעה בפועל</a:t>
            </a:r>
          </a:p>
          <a:p>
            <a:r>
              <a:rPr lang="en-US"/>
              <a:t>כל צוות יתמקד </a:t>
            </a:r>
          </a:p>
          <a:p>
            <a:r>
              <a:rPr lang="en-US"/>
              <a:t>· העלאת המודעות לאורח חיים בריא ופעיל - יצירת קמפיינים/ הרצאות/ פעילות סושיאל/ קהילות ידע – שפה משותפת, אופן העברת המסרים</a:t>
            </a:r>
          </a:p>
          <a:p>
            <a:r>
              <a:rPr lang="en-US"/>
              <a:t>· הטמעת מדיניות מקדמת בריאות ביחידות המועצה השונות</a:t>
            </a:r>
          </a:p>
          <a:p>
            <a:r>
              <a:rPr lang="en-US"/>
              <a:t>· הגדלת כמות פעילויות והגברת השתתפות בפעילות מקדמת אורח חיים בריא ופעיל. </a:t>
            </a:r>
          </a:p>
          <a:p>
            <a:endParaRPr lang="en-US"/>
          </a:p>
          <a:p>
            <a:r>
              <a:rPr lang="en-US"/>
              <a:t>כעת, נתחלק לחדרים לפי הצוותים, להיכרות ראשונית עם השותפים ועם הנושאים שעלו בהקשר לצוות.</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היכרות עם הצוות ועם המלווה</a:t>
            </a:r>
          </a:p>
          <a:p>
            <a:r>
              <a:rPr lang="en-US"/>
              <a:t>צורת העבודה-</a:t>
            </a:r>
          </a:p>
          <a:p>
            <a:r>
              <a:rPr lang="en-US"/>
              <a:t>1. היכרות עם שיתופים ועם יוזמת ישותנו</a:t>
            </a:r>
          </a:p>
          <a:p>
            <a:r>
              <a:rPr lang="en-US"/>
              <a:t>2. בפגישה זו- היכרות ראשונית עם נושאים שעלו במיפוי, הכנה לחשיבה על מהלכים משותפים</a:t>
            </a:r>
          </a:p>
          <a:p>
            <a:r>
              <a:rPr lang="en-US"/>
              <a:t>3. יתקיימו שתי פגישות נוספות של צוותי העבודה, מתוכן נבנה את התכנית האסטרטגית, תוך הובלת התכניות עם היחידות המקצועיות במועצה.</a:t>
            </a:r>
          </a:p>
          <a:p>
            <a:r>
              <a:rPr lang="en-US"/>
              <a:t>4. להציג את עצמם- שם ותפקיד</a:t>
            </a:r>
          </a:p>
          <a:p>
            <a:r>
              <a:rPr lang="en-US"/>
              <a:t>5. בהמשך ישתתפו בצוות נציגים מהישובים ומקבוצת המנהיגות של הגיל השלישי.</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נושאים שעלו במיפוי ורלוונטיים לעבודה בשותפות בין אגפית</a:t>
            </a:r>
          </a:p>
          <a:p>
            <a:r>
              <a:rPr lang="en-US"/>
              <a:t>המיפוי מספטמבר ומובן שתמונת המצב השתנתה, צפוי בהמשך סקר ושאלון, זאת לצד מדידת האימפקט של המהלכים.</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ממצאים שעלו מהמיפוי (יש לזכור, שמי שהשיב היו עודד וחיה מהצוות, עוסיות ישוביות וקבוצות מיקוד).</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מספר גבוה של ותיקים צעירים</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לענות על שאלה אחת – לבקש מהם תשובות קצרות מאוד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רקע להקמת יחידת הבריאות</a:t>
            </a:r>
          </a:p>
          <a:p>
            <a:r>
              <a:rPr lang="en-US"/>
              <a:t>היכרות עם עדי </a:t>
            </a:r>
          </a:p>
          <a:p>
            <a:r>
              <a:rPr lang="en-US"/>
              <a:t>מה זו בעצם ועדת ההגוי</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היכרות עם הצוות ועם המלווה</a:t>
            </a:r>
          </a:p>
          <a:p>
            <a:r>
              <a:rPr lang="en-US"/>
              <a:t>צורת העבודה-</a:t>
            </a:r>
          </a:p>
          <a:p>
            <a:r>
              <a:rPr lang="en-US"/>
              <a:t>1. היכרות עם שיתופים ועם יוזמת חוסן ילדינו</a:t>
            </a:r>
          </a:p>
          <a:p>
            <a:r>
              <a:rPr lang="en-US"/>
              <a:t>2. בפגישה זו- היכרות ראשונית עם נושאים שעלו במיפוי, הכנה לחשיבה על מהלכים משותפים</a:t>
            </a:r>
          </a:p>
          <a:p>
            <a:r>
              <a:rPr lang="en-US"/>
              <a:t>3. יתקיימו שתי פגישות נוספות של צוותי העבודה, מתוכן נבנה את התכנית האסטרטגית, תוך הובלת התכניות עם היחידות המקצועיות במועצה.</a:t>
            </a:r>
          </a:p>
          <a:p>
            <a:r>
              <a:rPr lang="en-US"/>
              <a:t>4. להציג את עצמם- שם ותפקיד</a:t>
            </a:r>
          </a:p>
          <a:p>
            <a:r>
              <a:rPr lang="en-US"/>
              <a:t>5. בצוות העבודה ייקחו חלק גם נציגים מהישובים</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נושאים שעלו במיפוי ורלוונטיים לעבודה בשותפות בין אגפית</a:t>
            </a:r>
          </a:p>
          <a:p>
            <a:r>
              <a:rPr lang="en-US"/>
              <a:t>המיפוי מספטמבר ומובן שתמונת המצב השתנתה, צפוי בהמשך סקר ושאלון, זאת לצד מדידת האימפקט של המהלכים.</a:t>
            </a:r>
          </a:p>
          <a:p>
            <a:r>
              <a:rPr lang="en-US"/>
              <a:t>חלק מהממשתתפות בצוות לקחו חלק משמעותי בראיונות ואיסוף המידע והידע למיפוי.</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הממצאים מתוקפים גם למול נתונים שעלו מהמיפוי שעשו ליטל צ׳רניס, מנהלת מחלקת ילדים ונוער במועצה והדס פטרנק-ששי, מנהלת ביטחון קהילתי במועצה</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לענות על שאלה אחת – לבקש מהם תשובות קצרות מאוד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היכרות עם הצוות ועם המלווה</a:t>
            </a:r>
          </a:p>
          <a:p>
            <a:r>
              <a:rPr lang="en-US"/>
              <a:t>צורת העבודה-</a:t>
            </a:r>
          </a:p>
          <a:p>
            <a:r>
              <a:rPr lang="en-US"/>
              <a:t>1. בפגישה זו- היכרות ראשונית עם נושאים שעלו במיפוי, הכנה לחשיבה על מהלכים משותפים</a:t>
            </a:r>
          </a:p>
          <a:p>
            <a:r>
              <a:rPr lang="en-US"/>
              <a:t>2.  יתקיימו שתי פגישות נוספות של צוותי העבודה, מתוכן נבנה את התכנית האסטרטגית, תוך הובלת התכניות עם היחידות המקצועיות במועצה.</a:t>
            </a:r>
          </a:p>
          <a:p>
            <a:r>
              <a:rPr lang="en-US"/>
              <a:t>3. להציג את עצמם- שם ותפקיד</a:t>
            </a:r>
          </a:p>
          <a:p>
            <a:r>
              <a:rPr lang="en-US"/>
              <a:t>4. בצוות העבודה ייקחו חלק גם נציגי ישובים</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נושאים שעלו במיפוי ורלוונטיים לעבודה בשותפות בין אגפית</a:t>
            </a:r>
          </a:p>
          <a:p>
            <a:r>
              <a:rPr lang="en-US"/>
              <a:t>המיפוי מספטמבר ומובן שתמונת המצב השתנתה, צפוי בהמשך סקר ושאלון, זאת לצד מדידת האימפקט של המהלכים.</a:t>
            </a:r>
          </a:p>
          <a:p>
            <a:r>
              <a:rPr lang="en-US"/>
              <a:t>חלק מהממשתתפות בצוות לקחו חלק משמעותי בראיונות ואיסוף המידע והידע למיפוי.</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לענות על שאלה אחת – לבקש מהם תשובות קצרות מאוד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היכרות עם הצוות ועם המלווה</a:t>
            </a:r>
          </a:p>
          <a:p>
            <a:r>
              <a:rPr lang="en-US"/>
              <a:t>צורת העבודה-</a:t>
            </a:r>
          </a:p>
          <a:p>
            <a:r>
              <a:rPr lang="en-US"/>
              <a:t>1. בפגישה זו- היכרות ראשונית עם נושאים שעלו במיפוי, הכנה לחשיבה על מהלכים משותפים</a:t>
            </a:r>
          </a:p>
          <a:p>
            <a:r>
              <a:rPr lang="en-US"/>
              <a:t>2.  יתקיימו שתי פגישות נוספות של צוותי העבודה, מתוכן נבנה את התכנית האסטרטגית, תוך הובלת התכניות עם היחידות המקצועיות במועצה.</a:t>
            </a:r>
          </a:p>
          <a:p>
            <a:r>
              <a:rPr lang="en-US"/>
              <a:t>3. להציג את עצמם- שם ותפקיד</a:t>
            </a:r>
          </a:p>
          <a:p>
            <a:r>
              <a:rPr lang="en-US"/>
              <a:t>4. בצוות העבודה ייקחו חלק גם נציגי ישובים</a:t>
            </a:r>
          </a:p>
          <a:p>
            <a:r>
              <a:rPr lang="en-US"/>
              <a:t>5. בצוות העבודה ייקחו חלק גם מלוות סל שיקום מהאגף לשירותים חברתיים</a:t>
            </a:r>
          </a:p>
          <a:p>
            <a:r>
              <a:rPr lang="en-US"/>
              <a:t>ונציגי בריאות ורווחה ישוביים</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48D51-01E9-D88F-B4A0-86CD500C03D0}"/>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78514ED8-2368-207B-470E-D288BF419F92}"/>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1F66A282-BB13-E92C-253E-30E3BF298DF8}"/>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D9F497E8-7A62-C588-56CB-EF7AADC74026}"/>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69BF0767-CFD9-2381-8EF0-1254AA6DEB93}"/>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0A324010-0307-D541-3BCE-25CB7D3CC02E}"/>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341CAFBD-BBCD-1EBA-EDC1-DBCE5943D055}"/>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8378079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נושאים שעלו במיפוי ורלוונטיים לעבודה בשותפות בין אגפית</a:t>
            </a:r>
          </a:p>
          <a:p>
            <a:r>
              <a:rPr lang="en-US"/>
              <a:t>המיפוי מספטמבר ומובן שתמונת המצב השתנתה, צפוי בהמשך סקר ושאלון, זאת לצד מדידת האימפקט של המהלכים.</a:t>
            </a:r>
          </a:p>
          <a:p>
            <a:r>
              <a:rPr lang="en-US"/>
              <a:t>חלק מהממשתתפות בצוות לקחו חלק משמעותי בראיונות ואיסוף המידע והידע למיפוי.</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1672C6-0A60-0D97-D396-924885D5F835}"/>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24CADEC8-FABF-0B49-B149-DE7E29402EF2}"/>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78E403C2-D365-E048-0F3B-B0625F5589DD}"/>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E4F94C3C-16D8-C780-AFE5-F5C9B6A160C5}"/>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396FE63A-8CC0-6486-2BA1-AD8A2D52AA0A}"/>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נושאים שעלו במיפוי ורלוונטיים לעבודה בשותפות בין אגפית</a:t>
            </a:r>
          </a:p>
          <a:p>
            <a:r>
              <a:rPr lang="en-US"/>
              <a:t>המיפוי מספטמבר ומובן שתמונת המצב השתנתה, צפוי בהמשך סקר ושאלון, זאת לצד מדידת האימפקט של המהלכים.</a:t>
            </a:r>
          </a:p>
          <a:p>
            <a:r>
              <a:rPr lang="en-US"/>
              <a:t>חלק מהממשתתפות בצוות לקחו חלק משמעותי בראיונות ואיסוף המידע והידע למיפוי.</a:t>
            </a:r>
          </a:p>
        </p:txBody>
      </p:sp>
      <p:sp>
        <p:nvSpPr>
          <p:cNvPr id="6" name="Footer Placeholder 5">
            <a:extLst>
              <a:ext uri="{FF2B5EF4-FFF2-40B4-BE49-F238E27FC236}">
                <a16:creationId xmlns:a16="http://schemas.microsoft.com/office/drawing/2014/main" id="{11A2A271-89AD-B1E8-AA15-2297E40FD3E0}"/>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23822B21-1083-B4F9-8079-79747281564F}"/>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28374675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812F53-D7C8-7ACD-7E1E-44AC5CE139EE}"/>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A69C4526-ED1D-7630-AE57-EE1A3A60099B}"/>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7DB2FE8C-F802-AAC1-BF08-F8C4724330D7}"/>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D2B964D4-0363-5E04-5298-7943E8B9CC55}"/>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D5877ADA-42EE-1992-8AF4-6F97BA5D9B7B}"/>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נושאים שעלו במיפוי ורלוונטיים לעבודה בשותפות בין אגפית</a:t>
            </a:r>
          </a:p>
          <a:p>
            <a:r>
              <a:rPr lang="en-US"/>
              <a:t>המיפוי מספטמבר ומובן שתמונת המצב השתנתה, צפוי בהמשך סקר ושאלון, זאת לצד מדידת האימפקט של המהלכים.</a:t>
            </a:r>
          </a:p>
          <a:p>
            <a:r>
              <a:rPr lang="en-US"/>
              <a:t>חלק מהממשתתפות בצוות לקחו חלק משמעותי בראיונות ואיסוף המידע והידע למיפוי.</a:t>
            </a:r>
          </a:p>
        </p:txBody>
      </p:sp>
      <p:sp>
        <p:nvSpPr>
          <p:cNvPr id="6" name="Footer Placeholder 5">
            <a:extLst>
              <a:ext uri="{FF2B5EF4-FFF2-40B4-BE49-F238E27FC236}">
                <a16:creationId xmlns:a16="http://schemas.microsoft.com/office/drawing/2014/main" id="{6BC60EB3-4350-98AF-16C7-3384F3DEA769}"/>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9EAE8911-2B90-01DF-27E3-1787DC4C751C}"/>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81476574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BEADE2-626B-3DE8-CBE0-8A23522A8948}"/>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968CD7A5-E8AB-2591-5C65-8F1DFA303E6D}"/>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F5B2B9F4-7C36-B20D-C4B1-FC658AE15A78}"/>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1B61084B-0DE5-41F7-EFB6-66A23921097E}"/>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4B43BF8D-5FA9-7013-DD1C-9EE978614426}"/>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נושאים שעלו במיפוי ורלוונטיים לעבודה בשותפות בין אגפית</a:t>
            </a:r>
          </a:p>
          <a:p>
            <a:r>
              <a:rPr lang="en-US"/>
              <a:t>המיפוי מספטמבר ומובן שתמונת המצב השתנתה, צפוי בהמשך סקר ושאלון, זאת לצד מדידת האימפקט של המהלכים.</a:t>
            </a:r>
          </a:p>
          <a:p>
            <a:r>
              <a:rPr lang="en-US"/>
              <a:t>חלק מהממשתתפות בצוות לקחו חלק משמעותי בראיונות ואיסוף המידע והידע למיפוי.</a:t>
            </a:r>
          </a:p>
        </p:txBody>
      </p:sp>
      <p:sp>
        <p:nvSpPr>
          <p:cNvPr id="6" name="Footer Placeholder 5">
            <a:extLst>
              <a:ext uri="{FF2B5EF4-FFF2-40B4-BE49-F238E27FC236}">
                <a16:creationId xmlns:a16="http://schemas.microsoft.com/office/drawing/2014/main" id="{35D7ACC6-D0B4-6CF4-4D0C-B7D4AFCA2FA0}"/>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2F140934-6A0C-4754-01F2-1AD6313132A0}"/>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8324714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לענות על שאלה אחת – לבקש מהם תשובות קצרות מאוד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היכרות עם הצוות ועם המלווה</a:t>
            </a:r>
          </a:p>
          <a:p>
            <a:r>
              <a:rPr lang="en-US"/>
              <a:t>צורת העבודה-</a:t>
            </a:r>
          </a:p>
          <a:p>
            <a:r>
              <a:rPr lang="en-US"/>
              <a:t>1. בפגישה זו- היכרות ראשונית עם נושאים שעלו במיפוי, הכנה לחשיבה על מהלכים משותפים</a:t>
            </a:r>
          </a:p>
          <a:p>
            <a:r>
              <a:rPr lang="en-US"/>
              <a:t>2.  יתקיימו שתי פגישות נוספות של צוותי העבודה, מתוכן נבנה את התכנית האסטרטגית, תוך הובלת התכניות עם היחידות המקצועיות במועצה.</a:t>
            </a:r>
          </a:p>
          <a:p>
            <a:r>
              <a:rPr lang="en-US"/>
              <a:t>3. להציג את עצמם- שם ותפקיד</a:t>
            </a:r>
          </a:p>
          <a:p>
            <a:r>
              <a:rPr lang="en-US"/>
              <a:t>4. בצוות העבודה ייקחו חלק גם נציגי צח"י מהישובים</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כחלק מהקמת היחידה בוצע מיפוי של תחום הבריאות במועצה. חלק מכם לקח חלק בתהליך הזה. המיפוי ישמש אותנו לעבודת הצוותים ונעמיק בו בהמשך. כרגע חשוב לי לשתף אתכם בכמה נתונים, שנאספו בספטמבר 2025.</a:t>
            </a:r>
          </a:p>
          <a:p>
            <a:r>
              <a:rPr lang="en-US"/>
              <a:t>שקפים נקודת המוצא, קיימת עלייה בביטויים פיזיים והתנהגותיים, שמעידים על מצב פיזי ונפשי ירוד.</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נושאים שעלו במיפוי ורלוונטיים לעבודה בשותפות בין אגפית</a:t>
            </a:r>
          </a:p>
          <a:p>
            <a:r>
              <a:rPr lang="en-US"/>
              <a:t>המיפוי מספטמבר ומובן שתמונת המצב השתנתה, צפוי בהמשך סקר ושאלון, זאת לצד מדידת האימפקט של המהלכים.</a:t>
            </a:r>
          </a:p>
          <a:p>
            <a:r>
              <a:rPr lang="en-US"/>
              <a:t>חלק מהממשתתפות בצוות לקחו חלק משמעותי בראיונות ואיסוף המידע והידע למיפוי.</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לענות על שאלה אחת – לבקש מהם תשובות קצרות מאוד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אתם יוצאים לעבודה בצוותים, שני מפגשים, מתוכם יעלו תכניות שנרצה לקדם</a:t>
            </a:r>
          </a:p>
          <a:p>
            <a:r>
              <a:rPr lang="en-US"/>
              <a:t>ועדת ההיגוי תפגש שוב בספטמבר להציג את התכניות והמהלכים</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אתם יוצאים לעבודה בצוותים, שני מפגשים, מתוכם יעלו תכניות שנרצה לקדם</a:t>
            </a:r>
          </a:p>
          <a:p>
            <a:r>
              <a:rPr lang="en-US"/>
              <a:t>ועדת ההיגוי תפגש שוב בספטמבר להציג את התכניות והמהלכים</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לפני שנצלול לנתונים ולעבודה המשותפת שלנו יחד, אבקש שתפתחו את הגלריה בטלפון הנייד שלכם ותמצאו תמונה מהתקופה האחרונה שיכולה לייצג לדעתכם הצלחה בתחום הבריאות. מי יכול לשתף אותנו בתמונה שהוא / היא בחרו? אפשר לתאר אותה ואפשר להראות או אפילו להעלות לנו לצ'אט</a:t>
            </a:r>
          </a:p>
          <a:p>
            <a:r>
              <a:rPr lang="en-US"/>
              <a:t>*לשמוע 2-3 משתתפים</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לסכם ולומר (בצירוף שקף המעגלים) – תחום בריאות הוא לא רק קופת חולים או טיפול במחלות, הוא מתייחס לטווח רחב שנע על פני מגוון מעגלי השפעה – פרט ומשפחה, קהילה ויישוב, מרחב ומערכת – וחולש על הטווח שמתחיל ממניעה, דרך איתור ואבחון ועד לטיפול ושיקום. בטווח הזה יש לנו הרבה מה לעשות.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זו בדיוק הסיבה שצוותי העבודה שיגבשו את התוכנית האסטרטגית של הבריאות במועצה מגוונים כל כך ומביאים מומחים בתחומם שישפיעו על תחום הבריאות במועצה. תוכלו לראות שהייעוד של היחידה נקבע בהתאם: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הנה כמה פרויקטים / תוכניות שבוצעו או מתקדמים במועצה והם דוגמה טובה למימוש של ייעוד היחידה ולשיתופי הפעולה שאנחנו מייחלים להם.</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4/30/2026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4/30/2026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4/30/2026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4/30/2026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sv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svg"/></Relationships>
</file>

<file path=ppt/slides/_rels/slide10.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3.svg"/><Relationship Id="rId5" Type="http://schemas.openxmlformats.org/officeDocument/2006/relationships/image" Target="../media/image22.svg"/><Relationship Id="rId4" Type="http://schemas.openxmlformats.org/officeDocument/2006/relationships/image" Target="../media/image21.svg"/></Relationships>
</file>

<file path=ppt/slides/_rels/slide11.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6.svg"/><Relationship Id="rId7" Type="http://schemas.openxmlformats.org/officeDocument/2006/relationships/image" Target="../media/image30.sv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9.svg"/><Relationship Id="rId5" Type="http://schemas.openxmlformats.org/officeDocument/2006/relationships/image" Target="../media/image28.svg"/><Relationship Id="rId4" Type="http://schemas.openxmlformats.org/officeDocument/2006/relationships/image" Target="../media/image27.sv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581584" y="1800769"/>
            <a:ext cx="8286604" cy="10036340"/>
          </a:xfrm>
          <a:custGeom>
            <a:avLst/>
            <a:gdLst/>
            <a:ahLst/>
            <a:cxnLst/>
            <a:rect l="l" t="t" r="r" b="b"/>
            <a:pathLst>
              <a:path w="8286604" h="10036340">
                <a:moveTo>
                  <a:pt x="0" y="0"/>
                </a:moveTo>
                <a:lnTo>
                  <a:pt x="8286604" y="0"/>
                </a:lnTo>
                <a:lnTo>
                  <a:pt x="8286604" y="10036340"/>
                </a:lnTo>
                <a:lnTo>
                  <a:pt x="0" y="10036340"/>
                </a:lnTo>
                <a:lnTo>
                  <a:pt x="0" y="0"/>
                </a:lnTo>
                <a:close/>
              </a:path>
            </a:pathLst>
          </a:custGeom>
          <a:blipFill>
            <a:blip>
              <a:extLst>
                <a:ext uri="{96DAC541-7B7A-43D3-8B79-37D633B846F1}">
                  <asvg:svgBlip xmlns:asvg="http://schemas.microsoft.com/office/drawing/2016/SVG/main" r:embed="rId3"/>
                </a:ext>
              </a:extLst>
            </a:blip>
            <a:stretch>
              <a:fillRect r="-21115"/>
            </a:stretch>
          </a:blipFill>
        </p:spPr>
        <p:txBody>
          <a:bodyPr/>
          <a:lstStyle/>
          <a:p>
            <a:endParaRPr lang="he-IL"/>
          </a:p>
        </p:txBody>
      </p:sp>
      <p:sp>
        <p:nvSpPr>
          <p:cNvPr id="3" name="Freeform 3"/>
          <p:cNvSpPr/>
          <p:nvPr/>
        </p:nvSpPr>
        <p:spPr>
          <a:xfrm>
            <a:off x="10990826" y="2171776"/>
            <a:ext cx="9233425" cy="9233425"/>
          </a:xfrm>
          <a:custGeom>
            <a:avLst/>
            <a:gdLst/>
            <a:ahLst/>
            <a:cxnLst/>
            <a:rect l="l" t="t" r="r" b="b"/>
            <a:pathLst>
              <a:path w="9233425" h="9233425">
                <a:moveTo>
                  <a:pt x="0" y="0"/>
                </a:moveTo>
                <a:lnTo>
                  <a:pt x="9233425" y="0"/>
                </a:lnTo>
                <a:lnTo>
                  <a:pt x="9233425" y="9233425"/>
                </a:lnTo>
                <a:lnTo>
                  <a:pt x="0" y="9233425"/>
                </a:lnTo>
                <a:lnTo>
                  <a:pt x="0" y="0"/>
                </a:lnTo>
                <a:close/>
              </a:path>
            </a:pathLst>
          </a:custGeom>
          <a:blipFill>
            <a:blip r:embed="rId4"/>
            <a:stretch>
              <a:fillRect/>
            </a:stretch>
          </a:blipFill>
        </p:spPr>
        <p:txBody>
          <a:bodyPr/>
          <a:lstStyle/>
          <a:p>
            <a:endParaRPr lang="he-IL"/>
          </a:p>
        </p:txBody>
      </p:sp>
      <p:grpSp>
        <p:nvGrpSpPr>
          <p:cNvPr id="4" name="Group 4"/>
          <p:cNvGrpSpPr>
            <a:grpSpLocks noChangeAspect="1"/>
          </p:cNvGrpSpPr>
          <p:nvPr/>
        </p:nvGrpSpPr>
        <p:grpSpPr>
          <a:xfrm>
            <a:off x="11112358" y="2322036"/>
            <a:ext cx="8993842" cy="8993806"/>
            <a:chOff x="0" y="0"/>
            <a:chExt cx="6350000" cy="6349975"/>
          </a:xfrm>
        </p:grpSpPr>
        <p:sp>
          <p:nvSpPr>
            <p:cNvPr id="5" name="Freeform 5"/>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5"/>
              <a:stretch>
                <a:fillRect l="-26098" r="-26098"/>
              </a:stretch>
            </a:blipFill>
          </p:spPr>
          <p:txBody>
            <a:bodyPr/>
            <a:lstStyle/>
            <a:p>
              <a:endParaRPr lang="he-IL"/>
            </a:p>
          </p:txBody>
        </p:sp>
      </p:grpSp>
      <p:sp>
        <p:nvSpPr>
          <p:cNvPr id="6" name="TextBox 6"/>
          <p:cNvSpPr txBox="1"/>
          <p:nvPr/>
        </p:nvSpPr>
        <p:spPr>
          <a:xfrm>
            <a:off x="0" y="3727768"/>
            <a:ext cx="12480809" cy="2907665"/>
          </a:xfrm>
          <a:prstGeom prst="rect">
            <a:avLst/>
          </a:prstGeom>
        </p:spPr>
        <p:txBody>
          <a:bodyPr lIns="0" tIns="0" rIns="0" bIns="0" rtlCol="0" anchor="t">
            <a:spAutoFit/>
          </a:bodyPr>
          <a:lstStyle/>
          <a:p>
            <a:pPr algn="ctr" rtl="1">
              <a:lnSpc>
                <a:spcPts val="7629"/>
              </a:lnSpc>
            </a:pPr>
            <a:r>
              <a:rPr lang="he-IL" sz="6999" b="1" spc="-83">
                <a:solidFill>
                  <a:srgbClr val="18969B"/>
                </a:solidFill>
                <a:latin typeface="Assistant Bold"/>
                <a:ea typeface="Assistant Bold"/>
                <a:cs typeface="Assistant Bold"/>
                <a:sym typeface="Assistant Bold"/>
                <a:rtl/>
              </a:rPr>
              <a:t>גיבוש תכנית אסטרטגית</a:t>
            </a:r>
          </a:p>
          <a:p>
            <a:pPr algn="ctr" rtl="1">
              <a:lnSpc>
                <a:spcPts val="7629"/>
              </a:lnSpc>
            </a:pPr>
            <a:r>
              <a:rPr lang="he-IL" sz="6999" b="1" spc="-83">
                <a:solidFill>
                  <a:srgbClr val="18969B"/>
                </a:solidFill>
                <a:latin typeface="Assistant Bold"/>
                <a:ea typeface="Assistant Bold"/>
                <a:cs typeface="Assistant Bold"/>
                <a:sym typeface="Assistant Bold"/>
                <a:rtl/>
              </a:rPr>
              <a:t>יחידת הבריאות </a:t>
            </a:r>
          </a:p>
          <a:p>
            <a:pPr marL="0" lvl="0" indent="0" algn="ctr" rtl="1">
              <a:lnSpc>
                <a:spcPts val="7629"/>
              </a:lnSpc>
            </a:pPr>
            <a:r>
              <a:rPr lang="he-IL" sz="6999" b="1" spc="-83">
                <a:solidFill>
                  <a:srgbClr val="18969B"/>
                </a:solidFill>
                <a:latin typeface="Assistant Bold"/>
                <a:ea typeface="Assistant Bold"/>
                <a:cs typeface="Assistant Bold"/>
                <a:sym typeface="Assistant Bold"/>
                <a:rtl/>
              </a:rPr>
              <a:t>שער הנגב</a:t>
            </a:r>
          </a:p>
        </p:txBody>
      </p:sp>
      <p:sp>
        <p:nvSpPr>
          <p:cNvPr id="7" name="TextBox 7"/>
          <p:cNvSpPr txBox="1"/>
          <p:nvPr/>
        </p:nvSpPr>
        <p:spPr>
          <a:xfrm>
            <a:off x="1745546" y="7216457"/>
            <a:ext cx="5148420" cy="629726"/>
          </a:xfrm>
          <a:prstGeom prst="rect">
            <a:avLst/>
          </a:prstGeom>
        </p:spPr>
        <p:txBody>
          <a:bodyPr lIns="0" tIns="0" rIns="0" bIns="0" rtlCol="0" anchor="t">
            <a:spAutoFit/>
          </a:bodyPr>
          <a:lstStyle/>
          <a:p>
            <a:pPr marL="0" lvl="0" indent="0" algn="r" rtl="1">
              <a:lnSpc>
                <a:spcPts val="5190"/>
              </a:lnSpc>
              <a:spcBef>
                <a:spcPct val="0"/>
              </a:spcBef>
            </a:pPr>
            <a:r>
              <a:rPr lang="he-IL" sz="3707" b="1">
                <a:solidFill>
                  <a:srgbClr val="18969B"/>
                </a:solidFill>
                <a:latin typeface="Assistant Bold"/>
                <a:ea typeface="Assistant Bold"/>
                <a:cs typeface="Assistant Bold"/>
                <a:sym typeface="Assistant Bold"/>
                <a:rtl/>
              </a:rPr>
              <a:t>אפריל </a:t>
            </a:r>
            <a:r>
              <a:rPr lang="en-US" sz="3707" b="1">
                <a:solidFill>
                  <a:srgbClr val="18969B"/>
                </a:solidFill>
                <a:latin typeface="Assistant Bold"/>
                <a:ea typeface="Assistant Bold"/>
                <a:cs typeface="Assistant Bold"/>
                <a:sym typeface="Assistant Bold"/>
              </a:rPr>
              <a:t>2026</a:t>
            </a:r>
          </a:p>
        </p:txBody>
      </p:sp>
      <p:sp>
        <p:nvSpPr>
          <p:cNvPr id="8" name="Freeform 8"/>
          <p:cNvSpPr/>
          <p:nvPr/>
        </p:nvSpPr>
        <p:spPr>
          <a:xfrm>
            <a:off x="509768" y="535173"/>
            <a:ext cx="4109074" cy="1217503"/>
          </a:xfrm>
          <a:custGeom>
            <a:avLst/>
            <a:gdLst/>
            <a:ahLst/>
            <a:cxnLst/>
            <a:rect l="l" t="t" r="r" b="b"/>
            <a:pathLst>
              <a:path w="4109074" h="1217503">
                <a:moveTo>
                  <a:pt x="0" y="0"/>
                </a:moveTo>
                <a:lnTo>
                  <a:pt x="4109073" y="0"/>
                </a:lnTo>
                <a:lnTo>
                  <a:pt x="4109073" y="1217503"/>
                </a:lnTo>
                <a:lnTo>
                  <a:pt x="0" y="1217503"/>
                </a:lnTo>
                <a:lnTo>
                  <a:pt x="0" y="0"/>
                </a:lnTo>
                <a:close/>
              </a:path>
            </a:pathLst>
          </a:custGeom>
          <a:blipFill>
            <a:blip r:embed="rId6"/>
            <a:stretch>
              <a:fillRect/>
            </a:stretch>
          </a:blipFill>
        </p:spPr>
        <p:txBody>
          <a:bodyPr/>
          <a:lstStyle/>
          <a:p>
            <a:endParaRPr lang="he-IL"/>
          </a:p>
        </p:txBody>
      </p:sp>
      <p:sp>
        <p:nvSpPr>
          <p:cNvPr id="9" name="Freeform 9"/>
          <p:cNvSpPr/>
          <p:nvPr/>
        </p:nvSpPr>
        <p:spPr>
          <a:xfrm>
            <a:off x="0" y="8459841"/>
            <a:ext cx="8639511" cy="1749501"/>
          </a:xfrm>
          <a:custGeom>
            <a:avLst/>
            <a:gdLst/>
            <a:ahLst/>
            <a:cxnLst/>
            <a:rect l="l" t="t" r="r" b="b"/>
            <a:pathLst>
              <a:path w="8639511" h="1749501">
                <a:moveTo>
                  <a:pt x="0" y="0"/>
                </a:moveTo>
                <a:lnTo>
                  <a:pt x="8639511" y="0"/>
                </a:lnTo>
                <a:lnTo>
                  <a:pt x="8639511" y="1749501"/>
                </a:lnTo>
                <a:lnTo>
                  <a:pt x="0" y="1749501"/>
                </a:lnTo>
                <a:lnTo>
                  <a:pt x="0" y="0"/>
                </a:lnTo>
                <a:close/>
              </a:path>
            </a:pathLst>
          </a:custGeom>
          <a:blipFill>
            <a:blip r:embed="rId7"/>
            <a:stretch>
              <a:fillRect/>
            </a:stretch>
          </a:blipFill>
        </p:spPr>
        <p:txBody>
          <a:bodyPr/>
          <a:lstStyle/>
          <a:p>
            <a:endParaRPr lang="he-IL"/>
          </a:p>
        </p:txBody>
      </p:sp>
      <p:sp>
        <p:nvSpPr>
          <p:cNvPr id="10" name="Freeform 10"/>
          <p:cNvSpPr/>
          <p:nvPr/>
        </p:nvSpPr>
        <p:spPr>
          <a:xfrm>
            <a:off x="15607538" y="145743"/>
            <a:ext cx="2489295" cy="1655026"/>
          </a:xfrm>
          <a:custGeom>
            <a:avLst/>
            <a:gdLst/>
            <a:ahLst/>
            <a:cxnLst/>
            <a:rect l="l" t="t" r="r" b="b"/>
            <a:pathLst>
              <a:path w="2489295" h="1655026">
                <a:moveTo>
                  <a:pt x="0" y="0"/>
                </a:moveTo>
                <a:lnTo>
                  <a:pt x="2489296" y="0"/>
                </a:lnTo>
                <a:lnTo>
                  <a:pt x="2489296" y="1655026"/>
                </a:lnTo>
                <a:lnTo>
                  <a:pt x="0" y="1655026"/>
                </a:lnTo>
                <a:lnTo>
                  <a:pt x="0" y="0"/>
                </a:lnTo>
                <a:close/>
              </a:path>
            </a:pathLst>
          </a:custGeom>
          <a:blipFill>
            <a:blip r:embed="rId8"/>
            <a:stretch>
              <a:fillRect/>
            </a:stretch>
          </a:blipFill>
        </p:spPr>
        <p:txBody>
          <a:bodyPr/>
          <a:lstStyle/>
          <a:p>
            <a:endParaRPr lang="he-IL"/>
          </a:p>
        </p:txBody>
      </p:sp>
      <p:sp>
        <p:nvSpPr>
          <p:cNvPr id="11" name="Freeform 11"/>
          <p:cNvSpPr/>
          <p:nvPr/>
        </p:nvSpPr>
        <p:spPr>
          <a:xfrm>
            <a:off x="5989500" y="8591336"/>
            <a:ext cx="2956489" cy="1618006"/>
          </a:xfrm>
          <a:custGeom>
            <a:avLst/>
            <a:gdLst/>
            <a:ahLst/>
            <a:cxnLst/>
            <a:rect l="l" t="t" r="r" b="b"/>
            <a:pathLst>
              <a:path w="2956489" h="1618006">
                <a:moveTo>
                  <a:pt x="0" y="0"/>
                </a:moveTo>
                <a:lnTo>
                  <a:pt x="2956489" y="0"/>
                </a:lnTo>
                <a:lnTo>
                  <a:pt x="2956489" y="1618006"/>
                </a:lnTo>
                <a:lnTo>
                  <a:pt x="0" y="1618006"/>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he-IL"/>
          </a:p>
        </p:txBody>
      </p:sp>
      <p:sp>
        <p:nvSpPr>
          <p:cNvPr id="12" name="TextBox 12"/>
          <p:cNvSpPr txBox="1"/>
          <p:nvPr/>
        </p:nvSpPr>
        <p:spPr>
          <a:xfrm>
            <a:off x="-250904" y="2667953"/>
            <a:ext cx="12480809" cy="983615"/>
          </a:xfrm>
          <a:prstGeom prst="rect">
            <a:avLst/>
          </a:prstGeom>
        </p:spPr>
        <p:txBody>
          <a:bodyPr lIns="0" tIns="0" rIns="0" bIns="0" rtlCol="0" anchor="t">
            <a:spAutoFit/>
          </a:bodyPr>
          <a:lstStyle/>
          <a:p>
            <a:pPr marL="0" lvl="0" indent="0" algn="ctr" rtl="1">
              <a:lnSpc>
                <a:spcPts val="7629"/>
              </a:lnSpc>
            </a:pPr>
            <a:r>
              <a:rPr lang="he-IL" sz="6999" b="1" spc="-83">
                <a:solidFill>
                  <a:srgbClr val="18969B"/>
                </a:solidFill>
                <a:latin typeface="Assistant Bold"/>
                <a:ea typeface="Assistant Bold"/>
                <a:cs typeface="Assistant Bold"/>
                <a:sym typeface="Assistant Bold"/>
                <a:rtl/>
              </a:rPr>
              <a:t>ועדת היגוי</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8E8E8">
                <a:alpha val="100000"/>
              </a:srgb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2" name="Group 2"/>
          <p:cNvGrpSpPr/>
          <p:nvPr/>
        </p:nvGrpSpPr>
        <p:grpSpPr>
          <a:xfrm>
            <a:off x="0" y="3693531"/>
            <a:ext cx="18288000" cy="103727"/>
            <a:chOff x="0" y="0"/>
            <a:chExt cx="4422963" cy="25086"/>
          </a:xfrm>
        </p:grpSpPr>
        <p:sp>
          <p:nvSpPr>
            <p:cNvPr id="3" name="Freeform 3"/>
            <p:cNvSpPr/>
            <p:nvPr/>
          </p:nvSpPr>
          <p:spPr>
            <a:xfrm>
              <a:off x="0" y="0"/>
              <a:ext cx="4422963" cy="25086"/>
            </a:xfrm>
            <a:custGeom>
              <a:avLst/>
              <a:gdLst/>
              <a:ahLst/>
              <a:cxnLst/>
              <a:rect l="l" t="t" r="r" b="b"/>
              <a:pathLst>
                <a:path w="4422963" h="25086">
                  <a:moveTo>
                    <a:pt x="0" y="0"/>
                  </a:moveTo>
                  <a:lnTo>
                    <a:pt x="4422963" y="0"/>
                  </a:lnTo>
                  <a:lnTo>
                    <a:pt x="4422963" y="25086"/>
                  </a:lnTo>
                  <a:lnTo>
                    <a:pt x="0" y="25086"/>
                  </a:lnTo>
                  <a:close/>
                </a:path>
              </a:pathLst>
            </a:custGeom>
            <a:gradFill rotWithShape="1">
              <a:gsLst>
                <a:gs pos="0">
                  <a:srgbClr val="1BBABF">
                    <a:alpha val="100000"/>
                  </a:srgbClr>
                </a:gs>
                <a:gs pos="50000">
                  <a:srgbClr val="168992">
                    <a:alpha val="100000"/>
                  </a:srgbClr>
                </a:gs>
                <a:gs pos="100000">
                  <a:srgbClr val="043C40">
                    <a:alpha val="100000"/>
                  </a:srgbClr>
                </a:gs>
              </a:gsLst>
              <a:lin ang="0"/>
            </a:gradFill>
          </p:spPr>
          <p:txBody>
            <a:bodyPr/>
            <a:lstStyle/>
            <a:p>
              <a:endParaRPr lang="he-IL"/>
            </a:p>
          </p:txBody>
        </p:sp>
        <p:sp>
          <p:nvSpPr>
            <p:cNvPr id="4" name="TextBox 4"/>
            <p:cNvSpPr txBox="1"/>
            <p:nvPr/>
          </p:nvSpPr>
          <p:spPr>
            <a:xfrm>
              <a:off x="0" y="-66675"/>
              <a:ext cx="4422963" cy="91761"/>
            </a:xfrm>
            <a:prstGeom prst="rect">
              <a:avLst/>
            </a:prstGeom>
          </p:spPr>
          <p:txBody>
            <a:bodyPr lIns="50800" tIns="50800" rIns="50800" bIns="50800" rtlCol="0" anchor="ctr"/>
            <a:lstStyle/>
            <a:p>
              <a:pPr algn="ctr">
                <a:lnSpc>
                  <a:spcPts val="5179"/>
                </a:lnSpc>
                <a:spcBef>
                  <a:spcPct val="0"/>
                </a:spcBef>
              </a:pPr>
              <a:endParaRPr/>
            </a:p>
          </p:txBody>
        </p:sp>
      </p:grpSp>
      <p:grpSp>
        <p:nvGrpSpPr>
          <p:cNvPr id="5" name="Group 5"/>
          <p:cNvGrpSpPr/>
          <p:nvPr/>
        </p:nvGrpSpPr>
        <p:grpSpPr>
          <a:xfrm>
            <a:off x="2288513" y="3587185"/>
            <a:ext cx="316421" cy="316421"/>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8969B"/>
            </a:solidFill>
          </p:spPr>
          <p:txBody>
            <a:bodyPr/>
            <a:lstStyle/>
            <a:p>
              <a:endParaRPr lang="he-IL"/>
            </a:p>
          </p:txBody>
        </p:sp>
        <p:sp>
          <p:nvSpPr>
            <p:cNvPr id="7" name="TextBox 7"/>
            <p:cNvSpPr txBox="1"/>
            <p:nvPr/>
          </p:nvSpPr>
          <p:spPr>
            <a:xfrm>
              <a:off x="76200" y="9525"/>
              <a:ext cx="660400" cy="727075"/>
            </a:xfrm>
            <a:prstGeom prst="rect">
              <a:avLst/>
            </a:prstGeom>
          </p:spPr>
          <p:txBody>
            <a:bodyPr lIns="50800" tIns="50800" rIns="50800" bIns="50800" rtlCol="0" anchor="ctr"/>
            <a:lstStyle/>
            <a:p>
              <a:pPr algn="ctr">
                <a:lnSpc>
                  <a:spcPts val="5179"/>
                </a:lnSpc>
              </a:pPr>
              <a:endParaRPr/>
            </a:p>
          </p:txBody>
        </p:sp>
      </p:grpSp>
      <p:grpSp>
        <p:nvGrpSpPr>
          <p:cNvPr id="8" name="Group 8"/>
          <p:cNvGrpSpPr/>
          <p:nvPr/>
        </p:nvGrpSpPr>
        <p:grpSpPr>
          <a:xfrm>
            <a:off x="12525611" y="3535321"/>
            <a:ext cx="316421" cy="316421"/>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8969B"/>
            </a:solidFill>
          </p:spPr>
          <p:txBody>
            <a:bodyPr/>
            <a:lstStyle/>
            <a:p>
              <a:endParaRPr lang="he-IL"/>
            </a:p>
          </p:txBody>
        </p:sp>
        <p:sp>
          <p:nvSpPr>
            <p:cNvPr id="10" name="TextBox 10"/>
            <p:cNvSpPr txBox="1"/>
            <p:nvPr/>
          </p:nvSpPr>
          <p:spPr>
            <a:xfrm>
              <a:off x="76200" y="9525"/>
              <a:ext cx="660400" cy="727075"/>
            </a:xfrm>
            <a:prstGeom prst="rect">
              <a:avLst/>
            </a:prstGeom>
          </p:spPr>
          <p:txBody>
            <a:bodyPr lIns="50800" tIns="50800" rIns="50800" bIns="50800" rtlCol="0" anchor="ctr"/>
            <a:lstStyle/>
            <a:p>
              <a:pPr algn="ctr">
                <a:lnSpc>
                  <a:spcPts val="5179"/>
                </a:lnSpc>
              </a:pPr>
              <a:endParaRPr/>
            </a:p>
          </p:txBody>
        </p:sp>
      </p:grpSp>
      <p:grpSp>
        <p:nvGrpSpPr>
          <p:cNvPr id="11" name="Group 11"/>
          <p:cNvGrpSpPr/>
          <p:nvPr/>
        </p:nvGrpSpPr>
        <p:grpSpPr>
          <a:xfrm>
            <a:off x="16598715" y="3535321"/>
            <a:ext cx="316421" cy="316421"/>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8969B"/>
            </a:solidFill>
          </p:spPr>
          <p:txBody>
            <a:bodyPr/>
            <a:lstStyle/>
            <a:p>
              <a:endParaRPr lang="he-IL"/>
            </a:p>
          </p:txBody>
        </p:sp>
        <p:sp>
          <p:nvSpPr>
            <p:cNvPr id="13" name="TextBox 13"/>
            <p:cNvSpPr txBox="1"/>
            <p:nvPr/>
          </p:nvSpPr>
          <p:spPr>
            <a:xfrm>
              <a:off x="76200" y="9525"/>
              <a:ext cx="660400" cy="727075"/>
            </a:xfrm>
            <a:prstGeom prst="rect">
              <a:avLst/>
            </a:prstGeom>
          </p:spPr>
          <p:txBody>
            <a:bodyPr lIns="50800" tIns="50800" rIns="50800" bIns="50800" rtlCol="0" anchor="ctr"/>
            <a:lstStyle/>
            <a:p>
              <a:pPr algn="ctr">
                <a:lnSpc>
                  <a:spcPts val="5179"/>
                </a:lnSpc>
              </a:pPr>
              <a:endParaRPr/>
            </a:p>
          </p:txBody>
        </p:sp>
      </p:grpSp>
      <p:sp>
        <p:nvSpPr>
          <p:cNvPr id="14" name="Freeform 14"/>
          <p:cNvSpPr/>
          <p:nvPr/>
        </p:nvSpPr>
        <p:spPr>
          <a:xfrm>
            <a:off x="16096341" y="4734355"/>
            <a:ext cx="1004749" cy="1136915"/>
          </a:xfrm>
          <a:custGeom>
            <a:avLst/>
            <a:gdLst/>
            <a:ahLst/>
            <a:cxnLst/>
            <a:rect l="l" t="t" r="r" b="b"/>
            <a:pathLst>
              <a:path w="1004749" h="1136915">
                <a:moveTo>
                  <a:pt x="0" y="0"/>
                </a:moveTo>
                <a:lnTo>
                  <a:pt x="1004749" y="0"/>
                </a:lnTo>
                <a:lnTo>
                  <a:pt x="1004749" y="1136916"/>
                </a:lnTo>
                <a:lnTo>
                  <a:pt x="0" y="113691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he-IL"/>
          </a:p>
        </p:txBody>
      </p:sp>
      <p:grpSp>
        <p:nvGrpSpPr>
          <p:cNvPr id="15" name="Group 15"/>
          <p:cNvGrpSpPr/>
          <p:nvPr/>
        </p:nvGrpSpPr>
        <p:grpSpPr>
          <a:xfrm>
            <a:off x="7849945" y="3535321"/>
            <a:ext cx="316421" cy="316421"/>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8969B"/>
            </a:solidFill>
          </p:spPr>
          <p:txBody>
            <a:bodyPr/>
            <a:lstStyle/>
            <a:p>
              <a:endParaRPr lang="he-IL"/>
            </a:p>
          </p:txBody>
        </p:sp>
        <p:sp>
          <p:nvSpPr>
            <p:cNvPr id="17" name="TextBox 17"/>
            <p:cNvSpPr txBox="1"/>
            <p:nvPr/>
          </p:nvSpPr>
          <p:spPr>
            <a:xfrm>
              <a:off x="76200" y="9525"/>
              <a:ext cx="660400" cy="727075"/>
            </a:xfrm>
            <a:prstGeom prst="rect">
              <a:avLst/>
            </a:prstGeom>
          </p:spPr>
          <p:txBody>
            <a:bodyPr lIns="50800" tIns="50800" rIns="50800" bIns="50800" rtlCol="0" anchor="ctr"/>
            <a:lstStyle/>
            <a:p>
              <a:pPr algn="ctr">
                <a:lnSpc>
                  <a:spcPts val="5179"/>
                </a:lnSpc>
              </a:pPr>
              <a:endParaRPr/>
            </a:p>
          </p:txBody>
        </p:sp>
      </p:grpSp>
      <p:sp>
        <p:nvSpPr>
          <p:cNvPr id="18" name="Freeform 18"/>
          <p:cNvSpPr/>
          <p:nvPr/>
        </p:nvSpPr>
        <p:spPr>
          <a:xfrm>
            <a:off x="1772366" y="4957983"/>
            <a:ext cx="1348715" cy="1345343"/>
          </a:xfrm>
          <a:custGeom>
            <a:avLst/>
            <a:gdLst/>
            <a:ahLst/>
            <a:cxnLst/>
            <a:rect l="l" t="t" r="r" b="b"/>
            <a:pathLst>
              <a:path w="1348715" h="1345343">
                <a:moveTo>
                  <a:pt x="0" y="0"/>
                </a:moveTo>
                <a:lnTo>
                  <a:pt x="1348715" y="0"/>
                </a:lnTo>
                <a:lnTo>
                  <a:pt x="1348715" y="1345343"/>
                </a:lnTo>
                <a:lnTo>
                  <a:pt x="0" y="134534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he-IL"/>
          </a:p>
        </p:txBody>
      </p:sp>
      <p:sp>
        <p:nvSpPr>
          <p:cNvPr id="19" name="Freeform 19"/>
          <p:cNvSpPr/>
          <p:nvPr/>
        </p:nvSpPr>
        <p:spPr>
          <a:xfrm>
            <a:off x="11650127" y="4530928"/>
            <a:ext cx="1742066" cy="1556971"/>
          </a:xfrm>
          <a:custGeom>
            <a:avLst/>
            <a:gdLst/>
            <a:ahLst/>
            <a:cxnLst/>
            <a:rect l="l" t="t" r="r" b="b"/>
            <a:pathLst>
              <a:path w="1742066" h="1556971">
                <a:moveTo>
                  <a:pt x="0" y="0"/>
                </a:moveTo>
                <a:lnTo>
                  <a:pt x="1742066" y="0"/>
                </a:lnTo>
                <a:lnTo>
                  <a:pt x="1742066" y="1556971"/>
                </a:lnTo>
                <a:lnTo>
                  <a:pt x="0" y="155697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he-IL"/>
          </a:p>
        </p:txBody>
      </p:sp>
      <p:sp>
        <p:nvSpPr>
          <p:cNvPr id="20" name="Freeform 20"/>
          <p:cNvSpPr/>
          <p:nvPr/>
        </p:nvSpPr>
        <p:spPr>
          <a:xfrm>
            <a:off x="6457601" y="4728042"/>
            <a:ext cx="1856006" cy="1575285"/>
          </a:xfrm>
          <a:custGeom>
            <a:avLst/>
            <a:gdLst/>
            <a:ahLst/>
            <a:cxnLst/>
            <a:rect l="l" t="t" r="r" b="b"/>
            <a:pathLst>
              <a:path w="1856006" h="1575285">
                <a:moveTo>
                  <a:pt x="0" y="0"/>
                </a:moveTo>
                <a:lnTo>
                  <a:pt x="1856006" y="0"/>
                </a:lnTo>
                <a:lnTo>
                  <a:pt x="1856006" y="1575284"/>
                </a:lnTo>
                <a:lnTo>
                  <a:pt x="0" y="1575284"/>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he-IL"/>
          </a:p>
        </p:txBody>
      </p:sp>
      <p:sp>
        <p:nvSpPr>
          <p:cNvPr id="21" name="TextBox 21"/>
          <p:cNvSpPr txBox="1"/>
          <p:nvPr/>
        </p:nvSpPr>
        <p:spPr>
          <a:xfrm>
            <a:off x="4691519" y="862606"/>
            <a:ext cx="8666660" cy="805815"/>
          </a:xfrm>
          <a:prstGeom prst="rect">
            <a:avLst/>
          </a:prstGeom>
        </p:spPr>
        <p:txBody>
          <a:bodyPr lIns="0" tIns="0" rIns="0" bIns="0" rtlCol="0" anchor="t">
            <a:spAutoFit/>
          </a:bodyPr>
          <a:lstStyle/>
          <a:p>
            <a:pPr marL="0" lvl="0" indent="0" algn="r" rtl="1">
              <a:lnSpc>
                <a:spcPts val="6180"/>
              </a:lnSpc>
            </a:pPr>
            <a:r>
              <a:rPr lang="he-IL" sz="6000" b="1" spc="-72">
                <a:solidFill>
                  <a:srgbClr val="04588C"/>
                </a:solidFill>
                <a:latin typeface="Assistant Bold"/>
                <a:ea typeface="Assistant Bold"/>
                <a:cs typeface="Assistant Bold"/>
                <a:sym typeface="Assistant Bold"/>
                <a:rtl/>
              </a:rPr>
              <a:t>מתודולוגיה ודרכי פעולה</a:t>
            </a:r>
          </a:p>
        </p:txBody>
      </p:sp>
      <p:sp>
        <p:nvSpPr>
          <p:cNvPr id="22" name="TextBox 22"/>
          <p:cNvSpPr txBox="1"/>
          <p:nvPr/>
        </p:nvSpPr>
        <p:spPr>
          <a:xfrm>
            <a:off x="14915873" y="2468521"/>
            <a:ext cx="3135222" cy="712722"/>
          </a:xfrm>
          <a:prstGeom prst="rect">
            <a:avLst/>
          </a:prstGeom>
        </p:spPr>
        <p:txBody>
          <a:bodyPr lIns="0" tIns="0" rIns="0" bIns="0" rtlCol="0" anchor="t">
            <a:spAutoFit/>
          </a:bodyPr>
          <a:lstStyle/>
          <a:p>
            <a:pPr marL="0" lvl="0" indent="0" algn="r" rtl="1">
              <a:lnSpc>
                <a:spcPts val="5866"/>
              </a:lnSpc>
              <a:spcBef>
                <a:spcPct val="0"/>
              </a:spcBef>
            </a:pPr>
            <a:r>
              <a:rPr lang="he-IL" sz="4190" b="1">
                <a:solidFill>
                  <a:srgbClr val="18969B"/>
                </a:solidFill>
                <a:latin typeface="Assistant Bold"/>
                <a:ea typeface="Assistant Bold"/>
                <a:cs typeface="Assistant Bold"/>
                <a:sym typeface="Assistant Bold"/>
                <a:rtl/>
              </a:rPr>
              <a:t>פרופיל רשותי</a:t>
            </a:r>
          </a:p>
        </p:txBody>
      </p:sp>
      <p:sp>
        <p:nvSpPr>
          <p:cNvPr id="23" name="TextBox 23"/>
          <p:cNvSpPr txBox="1"/>
          <p:nvPr/>
        </p:nvSpPr>
        <p:spPr>
          <a:xfrm>
            <a:off x="14098302" y="6564432"/>
            <a:ext cx="3800019" cy="2693868"/>
          </a:xfrm>
          <a:prstGeom prst="rect">
            <a:avLst/>
          </a:prstGeom>
        </p:spPr>
        <p:txBody>
          <a:bodyPr lIns="0" tIns="0" rIns="0" bIns="0" rtlCol="0" anchor="t">
            <a:spAutoFit/>
          </a:bodyPr>
          <a:lstStyle/>
          <a:p>
            <a:pPr algn="r" rtl="1">
              <a:lnSpc>
                <a:spcPts val="5344"/>
              </a:lnSpc>
            </a:pPr>
            <a:r>
              <a:rPr lang="he-IL" sz="3817" spc="-87">
                <a:solidFill>
                  <a:srgbClr val="000000"/>
                </a:solidFill>
                <a:latin typeface="Assistant"/>
                <a:ea typeface="Assistant"/>
                <a:cs typeface="Assistant"/>
                <a:sym typeface="Assistant"/>
                <a:rtl/>
              </a:rPr>
              <a:t>מיפוי המצב הקיים, צרכים, פערים ומיקודים</a:t>
            </a:r>
          </a:p>
          <a:p>
            <a:pPr marL="0" lvl="0" indent="0" algn="r" rtl="1">
              <a:lnSpc>
                <a:spcPts val="5344"/>
              </a:lnSpc>
            </a:pPr>
            <a:r>
              <a:rPr lang="he-IL" sz="3817" spc="-87">
                <a:solidFill>
                  <a:srgbClr val="000000"/>
                </a:solidFill>
                <a:latin typeface="Assistant"/>
                <a:ea typeface="Assistant"/>
                <a:cs typeface="Assistant"/>
                <a:sym typeface="Assistant"/>
                <a:rtl/>
              </a:rPr>
              <a:t>פיזי, קהילה ופרט</a:t>
            </a:r>
          </a:p>
        </p:txBody>
      </p:sp>
      <p:sp>
        <p:nvSpPr>
          <p:cNvPr id="24" name="TextBox 24"/>
          <p:cNvSpPr txBox="1"/>
          <p:nvPr/>
        </p:nvSpPr>
        <p:spPr>
          <a:xfrm>
            <a:off x="168151" y="6573674"/>
            <a:ext cx="3800019" cy="2017593"/>
          </a:xfrm>
          <a:prstGeom prst="rect">
            <a:avLst/>
          </a:prstGeom>
        </p:spPr>
        <p:txBody>
          <a:bodyPr lIns="0" tIns="0" rIns="0" bIns="0" rtlCol="0" anchor="t">
            <a:spAutoFit/>
          </a:bodyPr>
          <a:lstStyle/>
          <a:p>
            <a:pPr marL="0" lvl="0" indent="0" algn="r" rtl="1">
              <a:lnSpc>
                <a:spcPts val="5344"/>
              </a:lnSpc>
            </a:pPr>
            <a:r>
              <a:rPr lang="he-IL" sz="3817" spc="-87">
                <a:solidFill>
                  <a:srgbClr val="000000"/>
                </a:solidFill>
                <a:latin typeface="Assistant"/>
                <a:ea typeface="Assistant"/>
                <a:cs typeface="Assistant"/>
                <a:sym typeface="Assistant"/>
                <a:rtl/>
              </a:rPr>
              <a:t>סקרים חצי שנתיים, תמונת מצב, שביעות רצון ומגמות</a:t>
            </a:r>
          </a:p>
        </p:txBody>
      </p:sp>
      <p:sp>
        <p:nvSpPr>
          <p:cNvPr id="25" name="TextBox 25"/>
          <p:cNvSpPr txBox="1"/>
          <p:nvPr/>
        </p:nvSpPr>
        <p:spPr>
          <a:xfrm>
            <a:off x="10320858" y="6573674"/>
            <a:ext cx="3800019" cy="2693868"/>
          </a:xfrm>
          <a:prstGeom prst="rect">
            <a:avLst/>
          </a:prstGeom>
        </p:spPr>
        <p:txBody>
          <a:bodyPr lIns="0" tIns="0" rIns="0" bIns="0" rtlCol="0" anchor="t">
            <a:spAutoFit/>
          </a:bodyPr>
          <a:lstStyle/>
          <a:p>
            <a:pPr marL="0" lvl="0" indent="0" algn="r" rtl="1">
              <a:lnSpc>
                <a:spcPts val="5344"/>
              </a:lnSpc>
            </a:pPr>
            <a:r>
              <a:rPr lang="he-IL" sz="3817" spc="-87">
                <a:solidFill>
                  <a:srgbClr val="000000"/>
                </a:solidFill>
                <a:latin typeface="Assistant"/>
                <a:ea typeface="Assistant"/>
                <a:cs typeface="Assistant"/>
                <a:sym typeface="Assistant"/>
                <a:rtl/>
              </a:rPr>
              <a:t>כיווני פעולה, פיתוח כלים, מהלכים משותפים, על בסיס המיפוי</a:t>
            </a:r>
          </a:p>
        </p:txBody>
      </p:sp>
      <p:sp>
        <p:nvSpPr>
          <p:cNvPr id="26" name="TextBox 26"/>
          <p:cNvSpPr txBox="1"/>
          <p:nvPr/>
        </p:nvSpPr>
        <p:spPr>
          <a:xfrm>
            <a:off x="5224830" y="6731951"/>
            <a:ext cx="3800019" cy="2017593"/>
          </a:xfrm>
          <a:prstGeom prst="rect">
            <a:avLst/>
          </a:prstGeom>
        </p:spPr>
        <p:txBody>
          <a:bodyPr lIns="0" tIns="0" rIns="0" bIns="0" rtlCol="0" anchor="t">
            <a:spAutoFit/>
          </a:bodyPr>
          <a:lstStyle/>
          <a:p>
            <a:pPr marL="0" lvl="0" indent="0" algn="r" rtl="1">
              <a:lnSpc>
                <a:spcPts val="5344"/>
              </a:lnSpc>
            </a:pPr>
            <a:r>
              <a:rPr lang="he-IL" sz="3817" spc="-87">
                <a:solidFill>
                  <a:srgbClr val="000000"/>
                </a:solidFill>
                <a:latin typeface="Assistant"/>
                <a:ea typeface="Assistant"/>
                <a:cs typeface="Assistant"/>
                <a:sym typeface="Assistant"/>
                <a:rtl/>
              </a:rPr>
              <a:t>פיתוח משותף של מענים, בהתאם לצרכים</a:t>
            </a:r>
          </a:p>
        </p:txBody>
      </p:sp>
      <p:sp>
        <p:nvSpPr>
          <p:cNvPr id="27" name="TextBox 27"/>
          <p:cNvSpPr txBox="1"/>
          <p:nvPr/>
        </p:nvSpPr>
        <p:spPr>
          <a:xfrm>
            <a:off x="168151" y="2468521"/>
            <a:ext cx="3631869" cy="712722"/>
          </a:xfrm>
          <a:prstGeom prst="rect">
            <a:avLst/>
          </a:prstGeom>
        </p:spPr>
        <p:txBody>
          <a:bodyPr lIns="0" tIns="0" rIns="0" bIns="0" rtlCol="0" anchor="t">
            <a:spAutoFit/>
          </a:bodyPr>
          <a:lstStyle/>
          <a:p>
            <a:pPr marL="0" lvl="0" indent="0" algn="r" rtl="1">
              <a:lnSpc>
                <a:spcPts val="5866"/>
              </a:lnSpc>
              <a:spcBef>
                <a:spcPct val="0"/>
              </a:spcBef>
            </a:pPr>
            <a:r>
              <a:rPr lang="he-IL" sz="4190" b="1">
                <a:solidFill>
                  <a:srgbClr val="18969B"/>
                </a:solidFill>
                <a:latin typeface="Assistant Bold"/>
                <a:ea typeface="Assistant Bold"/>
                <a:cs typeface="Assistant Bold"/>
                <a:sym typeface="Assistant Bold"/>
                <a:rtl/>
              </a:rPr>
              <a:t>הערכה ומדידה</a:t>
            </a:r>
          </a:p>
        </p:txBody>
      </p:sp>
      <p:sp>
        <p:nvSpPr>
          <p:cNvPr id="28" name="TextBox 28"/>
          <p:cNvSpPr txBox="1"/>
          <p:nvPr/>
        </p:nvSpPr>
        <p:spPr>
          <a:xfrm>
            <a:off x="10026658" y="2468521"/>
            <a:ext cx="3199435" cy="712722"/>
          </a:xfrm>
          <a:prstGeom prst="rect">
            <a:avLst/>
          </a:prstGeom>
        </p:spPr>
        <p:txBody>
          <a:bodyPr lIns="0" tIns="0" rIns="0" bIns="0" rtlCol="0" anchor="t">
            <a:spAutoFit/>
          </a:bodyPr>
          <a:lstStyle/>
          <a:p>
            <a:pPr marL="0" lvl="0" indent="0" algn="r" rtl="1">
              <a:lnSpc>
                <a:spcPts val="5866"/>
              </a:lnSpc>
              <a:spcBef>
                <a:spcPct val="0"/>
              </a:spcBef>
            </a:pPr>
            <a:r>
              <a:rPr lang="he-IL" sz="4190" b="1">
                <a:solidFill>
                  <a:srgbClr val="18969B"/>
                </a:solidFill>
                <a:latin typeface="Assistant Bold"/>
                <a:ea typeface="Assistant Bold"/>
                <a:cs typeface="Assistant Bold"/>
                <a:sym typeface="Assistant Bold"/>
                <a:rtl/>
              </a:rPr>
              <a:t>תכנון</a:t>
            </a:r>
          </a:p>
        </p:txBody>
      </p:sp>
      <p:sp>
        <p:nvSpPr>
          <p:cNvPr id="29" name="TextBox 29"/>
          <p:cNvSpPr txBox="1"/>
          <p:nvPr/>
        </p:nvSpPr>
        <p:spPr>
          <a:xfrm>
            <a:off x="6733994" y="2468521"/>
            <a:ext cx="1900010" cy="712722"/>
          </a:xfrm>
          <a:prstGeom prst="rect">
            <a:avLst/>
          </a:prstGeom>
        </p:spPr>
        <p:txBody>
          <a:bodyPr lIns="0" tIns="0" rIns="0" bIns="0" rtlCol="0" anchor="t">
            <a:spAutoFit/>
          </a:bodyPr>
          <a:lstStyle/>
          <a:p>
            <a:pPr marL="0" lvl="0" indent="0" algn="r" rtl="1">
              <a:lnSpc>
                <a:spcPts val="5866"/>
              </a:lnSpc>
              <a:spcBef>
                <a:spcPct val="0"/>
              </a:spcBef>
            </a:pPr>
            <a:r>
              <a:rPr lang="he-IL" sz="4190" b="1">
                <a:solidFill>
                  <a:srgbClr val="18969B"/>
                </a:solidFill>
                <a:latin typeface="Assistant Bold"/>
                <a:ea typeface="Assistant Bold"/>
                <a:cs typeface="Assistant Bold"/>
                <a:sym typeface="Assistant Bold"/>
                <a:rtl/>
              </a:rPr>
              <a:t>יישום</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8E8E8">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Freeform 2"/>
          <p:cNvSpPr/>
          <p:nvPr/>
        </p:nvSpPr>
        <p:spPr>
          <a:xfrm>
            <a:off x="1707704" y="319994"/>
            <a:ext cx="11655126" cy="10358493"/>
          </a:xfrm>
          <a:custGeom>
            <a:avLst/>
            <a:gdLst/>
            <a:ahLst/>
            <a:cxnLst/>
            <a:rect l="l" t="t" r="r" b="b"/>
            <a:pathLst>
              <a:path w="11655126" h="10358493">
                <a:moveTo>
                  <a:pt x="0" y="0"/>
                </a:moveTo>
                <a:lnTo>
                  <a:pt x="11655125" y="0"/>
                </a:lnTo>
                <a:lnTo>
                  <a:pt x="11655125" y="10358493"/>
                </a:lnTo>
                <a:lnTo>
                  <a:pt x="0" y="1035849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he-IL"/>
          </a:p>
        </p:txBody>
      </p:sp>
      <p:sp>
        <p:nvSpPr>
          <p:cNvPr id="3" name="TextBox 3"/>
          <p:cNvSpPr txBox="1"/>
          <p:nvPr/>
        </p:nvSpPr>
        <p:spPr>
          <a:xfrm>
            <a:off x="6406554" y="2398781"/>
            <a:ext cx="2257425" cy="927101"/>
          </a:xfrm>
          <a:prstGeom prst="rect">
            <a:avLst/>
          </a:prstGeom>
        </p:spPr>
        <p:txBody>
          <a:bodyPr lIns="0" tIns="0" rIns="0" bIns="0" rtlCol="0" anchor="t">
            <a:spAutoFit/>
          </a:bodyPr>
          <a:lstStyle/>
          <a:p>
            <a:pPr algn="ctr" rtl="1">
              <a:lnSpc>
                <a:spcPts val="7699"/>
              </a:lnSpc>
            </a:pPr>
            <a:r>
              <a:rPr lang="he-IL" sz="5499">
                <a:solidFill>
                  <a:srgbClr val="000000"/>
                </a:solidFill>
                <a:latin typeface="Assistant"/>
                <a:ea typeface="Assistant"/>
                <a:cs typeface="Assistant"/>
                <a:sym typeface="Assistant"/>
                <a:rtl/>
              </a:rPr>
              <a:t>מחומשת</a:t>
            </a:r>
          </a:p>
        </p:txBody>
      </p:sp>
      <p:sp>
        <p:nvSpPr>
          <p:cNvPr id="4" name="TextBox 4"/>
          <p:cNvSpPr txBox="1"/>
          <p:nvPr/>
        </p:nvSpPr>
        <p:spPr>
          <a:xfrm>
            <a:off x="5889773" y="5364232"/>
            <a:ext cx="2932757" cy="927101"/>
          </a:xfrm>
          <a:prstGeom prst="rect">
            <a:avLst/>
          </a:prstGeom>
        </p:spPr>
        <p:txBody>
          <a:bodyPr wrap="square" lIns="0" tIns="0" rIns="0" bIns="0" rtlCol="0" anchor="t">
            <a:spAutoFit/>
          </a:bodyPr>
          <a:lstStyle/>
          <a:p>
            <a:pPr algn="ctr" rtl="1">
              <a:lnSpc>
                <a:spcPts val="7699"/>
              </a:lnSpc>
            </a:pPr>
            <a:r>
              <a:rPr lang="he-IL" sz="5499" dirty="0">
                <a:solidFill>
                  <a:srgbClr val="000000"/>
                </a:solidFill>
                <a:latin typeface="Assistant"/>
                <a:ea typeface="Assistant"/>
                <a:cs typeface="Assistant"/>
                <a:sym typeface="Assistant"/>
                <a:rtl/>
              </a:rPr>
              <a:t>ועדת היגוי</a:t>
            </a:r>
          </a:p>
        </p:txBody>
      </p:sp>
      <p:sp>
        <p:nvSpPr>
          <p:cNvPr id="5" name="TextBox 5"/>
          <p:cNvSpPr txBox="1"/>
          <p:nvPr/>
        </p:nvSpPr>
        <p:spPr>
          <a:xfrm>
            <a:off x="5486400" y="8331199"/>
            <a:ext cx="3437383" cy="927101"/>
          </a:xfrm>
          <a:prstGeom prst="rect">
            <a:avLst/>
          </a:prstGeom>
        </p:spPr>
        <p:txBody>
          <a:bodyPr wrap="square" lIns="0" tIns="0" rIns="0" bIns="0" rtlCol="0" anchor="t">
            <a:spAutoFit/>
          </a:bodyPr>
          <a:lstStyle/>
          <a:p>
            <a:pPr algn="ctr" rtl="1">
              <a:lnSpc>
                <a:spcPts val="7699"/>
              </a:lnSpc>
            </a:pPr>
            <a:r>
              <a:rPr lang="he-IL" sz="5499" dirty="0">
                <a:solidFill>
                  <a:srgbClr val="000000"/>
                </a:solidFill>
                <a:latin typeface="Assistant"/>
                <a:ea typeface="Assistant"/>
                <a:cs typeface="Assistant"/>
                <a:sym typeface="Assistant"/>
                <a:rtl/>
              </a:rPr>
              <a:t>צוותי עבודה</a:t>
            </a:r>
          </a:p>
        </p:txBody>
      </p:sp>
      <p:sp>
        <p:nvSpPr>
          <p:cNvPr id="6" name="TextBox 6"/>
          <p:cNvSpPr txBox="1"/>
          <p:nvPr/>
        </p:nvSpPr>
        <p:spPr>
          <a:xfrm>
            <a:off x="11655126" y="8004175"/>
            <a:ext cx="6182455" cy="1590675"/>
          </a:xfrm>
          <a:prstGeom prst="rect">
            <a:avLst/>
          </a:prstGeom>
        </p:spPr>
        <p:txBody>
          <a:bodyPr lIns="0" tIns="0" rIns="0" bIns="0" rtlCol="0" anchor="t">
            <a:spAutoFit/>
          </a:bodyPr>
          <a:lstStyle/>
          <a:p>
            <a:pPr algn="r" rtl="1">
              <a:lnSpc>
                <a:spcPts val="4200"/>
              </a:lnSpc>
            </a:pPr>
            <a:r>
              <a:rPr lang="he-IL" sz="3000">
                <a:solidFill>
                  <a:srgbClr val="000000"/>
                </a:solidFill>
                <a:latin typeface="Assistant"/>
                <a:ea typeface="Assistant"/>
                <a:cs typeface="Assistant"/>
                <a:sym typeface="Assistant"/>
                <a:rtl/>
              </a:rPr>
              <a:t>פיתוח תוכניות עבודה מפורטות בהתאם לתחום העיסוק של הצוות; קידום יישום התערבויות / מענים / תוכניות</a:t>
            </a:r>
          </a:p>
        </p:txBody>
      </p:sp>
      <p:sp>
        <p:nvSpPr>
          <p:cNvPr id="7" name="TextBox 7"/>
          <p:cNvSpPr txBox="1"/>
          <p:nvPr/>
        </p:nvSpPr>
        <p:spPr>
          <a:xfrm>
            <a:off x="12787403" y="5046733"/>
            <a:ext cx="5153112" cy="1590675"/>
          </a:xfrm>
          <a:prstGeom prst="rect">
            <a:avLst/>
          </a:prstGeom>
        </p:spPr>
        <p:txBody>
          <a:bodyPr lIns="0" tIns="0" rIns="0" bIns="0" rtlCol="0" anchor="t">
            <a:spAutoFit/>
          </a:bodyPr>
          <a:lstStyle/>
          <a:p>
            <a:pPr algn="r" rtl="1">
              <a:lnSpc>
                <a:spcPts val="4200"/>
              </a:lnSpc>
            </a:pPr>
            <a:r>
              <a:rPr lang="he-IL" sz="3000">
                <a:solidFill>
                  <a:srgbClr val="000000"/>
                </a:solidFill>
                <a:latin typeface="Assistant"/>
                <a:ea typeface="Assistant"/>
                <a:cs typeface="Assistant"/>
                <a:sym typeface="Assistant"/>
                <a:rtl/>
              </a:rPr>
              <a:t>רשת רב מקצועית, בין מגזרית. הרחבת בסיסי ידע וזוויות ראייה, תמונה טקטית</a:t>
            </a:r>
          </a:p>
        </p:txBody>
      </p:sp>
      <p:sp>
        <p:nvSpPr>
          <p:cNvPr id="8" name="TextBox 8"/>
          <p:cNvSpPr txBox="1"/>
          <p:nvPr/>
        </p:nvSpPr>
        <p:spPr>
          <a:xfrm>
            <a:off x="12787403" y="1546366"/>
            <a:ext cx="5050178" cy="2657475"/>
          </a:xfrm>
          <a:prstGeom prst="rect">
            <a:avLst/>
          </a:prstGeom>
        </p:spPr>
        <p:txBody>
          <a:bodyPr lIns="0" tIns="0" rIns="0" bIns="0" rtlCol="0" anchor="t">
            <a:spAutoFit/>
          </a:bodyPr>
          <a:lstStyle/>
          <a:p>
            <a:pPr algn="r" rtl="1">
              <a:lnSpc>
                <a:spcPts val="4200"/>
              </a:lnSpc>
            </a:pPr>
            <a:r>
              <a:rPr lang="he-IL" sz="3000">
                <a:solidFill>
                  <a:srgbClr val="000000"/>
                </a:solidFill>
                <a:latin typeface="Assistant"/>
                <a:ea typeface="Assistant"/>
                <a:cs typeface="Assistant"/>
                <a:sym typeface="Assistant"/>
                <a:rtl/>
              </a:rPr>
              <a:t>קבלת החלטות מדיניות; שותפות בגיבוש התכנית האסטרטגית ותכנית העבודה; מעקב אחר הערכה ומדידה ועמידה ביעדים</a:t>
            </a:r>
          </a:p>
          <a:p>
            <a:pPr algn="r" rtl="1">
              <a:lnSpc>
                <a:spcPts val="4200"/>
              </a:lnSpc>
            </a:pPr>
            <a:endParaRPr lang="he-IL" sz="3000">
              <a:solidFill>
                <a:srgbClr val="000000"/>
              </a:solidFill>
              <a:latin typeface="Assistant"/>
              <a:ea typeface="Assistant"/>
              <a:cs typeface="Assistant"/>
              <a:sym typeface="Assistant"/>
              <a:rtl/>
            </a:endParaRPr>
          </a:p>
        </p:txBody>
      </p:sp>
      <p:sp>
        <p:nvSpPr>
          <p:cNvPr id="9" name="TextBox 9"/>
          <p:cNvSpPr txBox="1"/>
          <p:nvPr/>
        </p:nvSpPr>
        <p:spPr>
          <a:xfrm>
            <a:off x="5360593" y="331115"/>
            <a:ext cx="8666660" cy="805815"/>
          </a:xfrm>
          <a:prstGeom prst="rect">
            <a:avLst/>
          </a:prstGeom>
        </p:spPr>
        <p:txBody>
          <a:bodyPr lIns="0" tIns="0" rIns="0" bIns="0" rtlCol="0" anchor="t">
            <a:spAutoFit/>
          </a:bodyPr>
          <a:lstStyle/>
          <a:p>
            <a:pPr marL="0" lvl="0" indent="0" algn="r" rtl="1">
              <a:lnSpc>
                <a:spcPts val="6180"/>
              </a:lnSpc>
            </a:pPr>
            <a:r>
              <a:rPr lang="he-IL" sz="6000" b="1" spc="-72">
                <a:solidFill>
                  <a:srgbClr val="04588C"/>
                </a:solidFill>
                <a:latin typeface="Assistant Bold"/>
                <a:ea typeface="Assistant Bold"/>
                <a:cs typeface="Assistant Bold"/>
                <a:sym typeface="Assistant Bold"/>
                <a:rtl/>
              </a:rPr>
              <a:t>מנגנוני פעולה</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16964" r="-16964"/>
            </a:stretch>
          </a:blipFill>
        </p:spPr>
        <p:txBody>
          <a:bodyPr/>
          <a:lstStyle/>
          <a:p>
            <a:endParaRPr lang="he-IL"/>
          </a:p>
        </p:txBody>
      </p:sp>
      <p:sp>
        <p:nvSpPr>
          <p:cNvPr id="3" name="TextBox 3"/>
          <p:cNvSpPr txBox="1"/>
          <p:nvPr/>
        </p:nvSpPr>
        <p:spPr>
          <a:xfrm>
            <a:off x="1028700" y="1175385"/>
            <a:ext cx="16749796" cy="7399020"/>
          </a:xfrm>
          <a:prstGeom prst="rect">
            <a:avLst/>
          </a:prstGeom>
        </p:spPr>
        <p:txBody>
          <a:bodyPr lIns="0" tIns="0" rIns="0" bIns="0" rtlCol="0" anchor="t">
            <a:spAutoFit/>
          </a:bodyPr>
          <a:lstStyle/>
          <a:p>
            <a:pPr marL="906780" lvl="1" indent="-453390" algn="r" rtl="1">
              <a:lnSpc>
                <a:spcPts val="5880"/>
              </a:lnSpc>
              <a:buFont typeface="Arial"/>
              <a:buChar char="•"/>
            </a:pPr>
            <a:r>
              <a:rPr lang="he-IL" sz="4200" b="1">
                <a:solidFill>
                  <a:srgbClr val="000000"/>
                </a:solidFill>
                <a:latin typeface="Assistant Bold"/>
                <a:ea typeface="Assistant Bold"/>
                <a:cs typeface="Assistant Bold"/>
                <a:sym typeface="Assistant Bold"/>
                <a:rtl/>
              </a:rPr>
              <a:t>מבנה</a:t>
            </a:r>
          </a:p>
          <a:p>
            <a:pPr marL="1813560" lvl="2" indent="-604520" algn="r" rtl="1">
              <a:lnSpc>
                <a:spcPts val="5880"/>
              </a:lnSpc>
              <a:buFont typeface="Arial"/>
              <a:buChar char="⚬"/>
            </a:pPr>
            <a:r>
              <a:rPr lang="he-IL" sz="4200">
                <a:solidFill>
                  <a:srgbClr val="000000"/>
                </a:solidFill>
                <a:latin typeface="Assistant"/>
                <a:ea typeface="Assistant"/>
                <a:cs typeface="Assistant"/>
                <a:sym typeface="Assistant"/>
                <a:rtl/>
              </a:rPr>
              <a:t>בעלי תפקידים במועצה, ישובים, מליאה</a:t>
            </a:r>
          </a:p>
          <a:p>
            <a:pPr marL="1813560" lvl="2" indent="-604520" algn="r" rtl="1">
              <a:lnSpc>
                <a:spcPts val="5880"/>
              </a:lnSpc>
              <a:buFont typeface="Arial"/>
              <a:buChar char="⚬"/>
            </a:pPr>
            <a:r>
              <a:rPr lang="he-IL" sz="4200">
                <a:solidFill>
                  <a:srgbClr val="000000"/>
                </a:solidFill>
                <a:latin typeface="Assistant"/>
                <a:ea typeface="Assistant"/>
                <a:cs typeface="Assistant"/>
                <a:sym typeface="Assistant"/>
                <a:rtl/>
              </a:rPr>
              <a:t>חלוקה לפי תחומי תוכן</a:t>
            </a:r>
          </a:p>
          <a:p>
            <a:pPr marL="1813560" lvl="2" indent="-604520" algn="r" rtl="1">
              <a:lnSpc>
                <a:spcPts val="5880"/>
              </a:lnSpc>
              <a:buFont typeface="Arial"/>
              <a:buChar char="⚬"/>
            </a:pPr>
            <a:r>
              <a:rPr lang="he-IL" sz="4200">
                <a:solidFill>
                  <a:srgbClr val="000000"/>
                </a:solidFill>
                <a:latin typeface="Assistant"/>
                <a:ea typeface="Assistant"/>
                <a:cs typeface="Assistant"/>
                <a:sym typeface="Assistant"/>
                <a:rtl/>
              </a:rPr>
              <a:t>ריכוז והנחייה חיצוניים</a:t>
            </a:r>
          </a:p>
          <a:p>
            <a:pPr algn="r" rtl="1">
              <a:lnSpc>
                <a:spcPts val="5880"/>
              </a:lnSpc>
            </a:pPr>
            <a:endParaRPr lang="he-IL" sz="4200">
              <a:solidFill>
                <a:srgbClr val="000000"/>
              </a:solidFill>
              <a:latin typeface="Assistant"/>
              <a:ea typeface="Assistant"/>
              <a:cs typeface="Assistant"/>
              <a:sym typeface="Assistant"/>
              <a:rtl/>
            </a:endParaRPr>
          </a:p>
          <a:p>
            <a:pPr marL="906780" lvl="1" indent="-453390" algn="r" rtl="1">
              <a:lnSpc>
                <a:spcPts val="5880"/>
              </a:lnSpc>
              <a:buFont typeface="Arial"/>
              <a:buChar char="•"/>
            </a:pPr>
            <a:r>
              <a:rPr lang="he-IL" sz="4200" b="1">
                <a:solidFill>
                  <a:srgbClr val="000000"/>
                </a:solidFill>
                <a:latin typeface="Assistant Bold"/>
                <a:ea typeface="Assistant Bold"/>
                <a:cs typeface="Assistant Bold"/>
                <a:sym typeface="Assistant Bold"/>
                <a:rtl/>
              </a:rPr>
              <a:t>תפקידים ומשימות</a:t>
            </a:r>
          </a:p>
          <a:p>
            <a:pPr marL="1813560" lvl="2" indent="-604520" algn="r" rtl="1">
              <a:lnSpc>
                <a:spcPts val="5880"/>
              </a:lnSpc>
              <a:buFont typeface="Arial"/>
              <a:buChar char="⚬"/>
            </a:pPr>
            <a:r>
              <a:rPr lang="he-IL" sz="4200">
                <a:solidFill>
                  <a:srgbClr val="000000"/>
                </a:solidFill>
                <a:latin typeface="Assistant"/>
                <a:ea typeface="Assistant"/>
                <a:cs typeface="Assistant"/>
                <a:sym typeface="Assistant"/>
                <a:rtl/>
              </a:rPr>
              <a:t>העמקה בבעיות שעלו במיפוי למול יעדים שהוצבו</a:t>
            </a:r>
          </a:p>
          <a:p>
            <a:pPr marL="1813560" lvl="2" indent="-604520" algn="r" rtl="1">
              <a:lnSpc>
                <a:spcPts val="5880"/>
              </a:lnSpc>
              <a:buFont typeface="Arial"/>
              <a:buChar char="⚬"/>
            </a:pPr>
            <a:r>
              <a:rPr lang="he-IL" sz="4200">
                <a:solidFill>
                  <a:srgbClr val="000000"/>
                </a:solidFill>
                <a:latin typeface="Assistant"/>
                <a:ea typeface="Assistant"/>
                <a:cs typeface="Assistant"/>
                <a:sym typeface="Assistant"/>
                <a:rtl/>
              </a:rPr>
              <a:t>חשיבה על רצף / מערך של פתרונות (פעילויות / תוכניות/ פרויקטים) אסטרטגיים שיסייעו בהגעה ליעד</a:t>
            </a:r>
          </a:p>
          <a:p>
            <a:pPr marL="1813560" lvl="2" indent="-604520" algn="r" rtl="1">
              <a:lnSpc>
                <a:spcPts val="5880"/>
              </a:lnSpc>
              <a:buFont typeface="Arial"/>
              <a:buChar char="⚬"/>
            </a:pPr>
            <a:r>
              <a:rPr lang="he-IL" sz="4200">
                <a:solidFill>
                  <a:srgbClr val="000000"/>
                </a:solidFill>
                <a:latin typeface="Assistant"/>
                <a:ea typeface="Assistant"/>
                <a:cs typeface="Assistant"/>
                <a:sym typeface="Assistant"/>
                <a:rtl/>
              </a:rPr>
              <a:t>מיקוד ב </a:t>
            </a:r>
            <a:r>
              <a:rPr lang="en-US" sz="4200">
                <a:solidFill>
                  <a:srgbClr val="000000"/>
                </a:solidFill>
                <a:latin typeface="Assistant"/>
                <a:ea typeface="Assistant"/>
                <a:cs typeface="Assistant"/>
                <a:sym typeface="Assistant"/>
              </a:rPr>
              <a:t>1-2</a:t>
            </a:r>
            <a:r>
              <a:rPr lang="he-IL" sz="4200">
                <a:solidFill>
                  <a:srgbClr val="000000"/>
                </a:solidFill>
                <a:latin typeface="Assistant"/>
                <a:ea typeface="Assistant"/>
                <a:cs typeface="Assistant"/>
                <a:sym typeface="Assistant"/>
                <a:rtl/>
              </a:rPr>
              <a:t> פתרונות ופירוט שלהם לתוכנית עבודה ישימה</a:t>
            </a:r>
          </a:p>
        </p:txBody>
      </p:sp>
      <p:sp>
        <p:nvSpPr>
          <p:cNvPr id="4" name="TextBox 4"/>
          <p:cNvSpPr txBox="1"/>
          <p:nvPr/>
        </p:nvSpPr>
        <p:spPr>
          <a:xfrm>
            <a:off x="4816793" y="513715"/>
            <a:ext cx="12442507" cy="669925"/>
          </a:xfrm>
          <a:prstGeom prst="rect">
            <a:avLst/>
          </a:prstGeom>
        </p:spPr>
        <p:txBody>
          <a:bodyPr lIns="0" tIns="0" rIns="0" bIns="0" rtlCol="0" anchor="t">
            <a:spAutoFit/>
          </a:bodyPr>
          <a:lstStyle/>
          <a:p>
            <a:pPr marL="0" lvl="0" indent="0" algn="r" rtl="1">
              <a:lnSpc>
                <a:spcPts val="5150"/>
              </a:lnSpc>
            </a:pPr>
            <a:r>
              <a:rPr lang="he-IL" sz="5000" b="1" spc="-60">
                <a:solidFill>
                  <a:srgbClr val="04588C"/>
                </a:solidFill>
                <a:latin typeface="Assistant Bold"/>
                <a:ea typeface="Assistant Bold"/>
                <a:cs typeface="Assistant Bold"/>
                <a:sym typeface="Assistant Bold"/>
                <a:rtl/>
              </a:rPr>
              <a:t>צוותי העבודה</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9F8F5"/>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3949644" y="2954614"/>
            <a:ext cx="1412036" cy="1643096"/>
            <a:chOff x="0" y="0"/>
            <a:chExt cx="698500" cy="812800"/>
          </a:xfrm>
        </p:grpSpPr>
        <p:sp>
          <p:nvSpPr>
            <p:cNvPr id="3" name="Freeform 3"/>
            <p:cNvSpPr/>
            <p:nvPr/>
          </p:nvSpPr>
          <p:spPr>
            <a:xfrm>
              <a:off x="0" y="0"/>
              <a:ext cx="698500" cy="812800"/>
            </a:xfrm>
            <a:custGeom>
              <a:avLst/>
              <a:gdLst/>
              <a:ahLst/>
              <a:cxnLst/>
              <a:rect l="l" t="t" r="r" b="b"/>
              <a:pathLst>
                <a:path w="698500" h="812800">
                  <a:moveTo>
                    <a:pt x="349250" y="0"/>
                  </a:moveTo>
                  <a:lnTo>
                    <a:pt x="698500" y="203200"/>
                  </a:lnTo>
                  <a:lnTo>
                    <a:pt x="698500" y="609600"/>
                  </a:lnTo>
                  <a:lnTo>
                    <a:pt x="349250" y="812800"/>
                  </a:lnTo>
                  <a:lnTo>
                    <a:pt x="0" y="609600"/>
                  </a:lnTo>
                  <a:lnTo>
                    <a:pt x="0" y="203200"/>
                  </a:lnTo>
                  <a:lnTo>
                    <a:pt x="349250" y="0"/>
                  </a:lnTo>
                  <a:close/>
                </a:path>
              </a:pathLst>
            </a:custGeom>
            <a:solidFill>
              <a:srgbClr val="7778ED"/>
            </a:solidFill>
            <a:ln cap="sq">
              <a:noFill/>
              <a:prstDash val="solid"/>
              <a:miter/>
            </a:ln>
          </p:spPr>
          <p:txBody>
            <a:bodyPr/>
            <a:lstStyle/>
            <a:p>
              <a:endParaRPr lang="he-IL"/>
            </a:p>
          </p:txBody>
        </p:sp>
        <p:sp>
          <p:nvSpPr>
            <p:cNvPr id="4" name="TextBox 4"/>
            <p:cNvSpPr txBox="1"/>
            <p:nvPr/>
          </p:nvSpPr>
          <p:spPr>
            <a:xfrm>
              <a:off x="0" y="158750"/>
              <a:ext cx="698500" cy="514350"/>
            </a:xfrm>
            <a:prstGeom prst="rect">
              <a:avLst/>
            </a:prstGeom>
          </p:spPr>
          <p:txBody>
            <a:bodyPr lIns="40155" tIns="40155" rIns="40155" bIns="40155" rtlCol="0" anchor="ctr"/>
            <a:lstStyle/>
            <a:p>
              <a:pPr algn="ctr">
                <a:lnSpc>
                  <a:spcPts val="1760"/>
                </a:lnSpc>
              </a:pPr>
              <a:endParaRPr/>
            </a:p>
          </p:txBody>
        </p:sp>
      </p:grpSp>
      <p:grpSp>
        <p:nvGrpSpPr>
          <p:cNvPr id="5" name="Group 5"/>
          <p:cNvGrpSpPr/>
          <p:nvPr/>
        </p:nvGrpSpPr>
        <p:grpSpPr>
          <a:xfrm rot="-5400000">
            <a:off x="3135093" y="3069112"/>
            <a:ext cx="1412036" cy="1643096"/>
            <a:chOff x="0" y="0"/>
            <a:chExt cx="698500" cy="812800"/>
          </a:xfrm>
        </p:grpSpPr>
        <p:sp>
          <p:nvSpPr>
            <p:cNvPr id="6" name="Freeform 6"/>
            <p:cNvSpPr/>
            <p:nvPr/>
          </p:nvSpPr>
          <p:spPr>
            <a:xfrm>
              <a:off x="0" y="0"/>
              <a:ext cx="698500" cy="812800"/>
            </a:xfrm>
            <a:custGeom>
              <a:avLst/>
              <a:gdLst/>
              <a:ahLst/>
              <a:cxnLst/>
              <a:rect l="l" t="t" r="r" b="b"/>
              <a:pathLst>
                <a:path w="698500" h="812800">
                  <a:moveTo>
                    <a:pt x="349250" y="0"/>
                  </a:moveTo>
                  <a:lnTo>
                    <a:pt x="698500" y="203200"/>
                  </a:lnTo>
                  <a:lnTo>
                    <a:pt x="698500" y="609600"/>
                  </a:lnTo>
                  <a:lnTo>
                    <a:pt x="349250" y="812800"/>
                  </a:lnTo>
                  <a:lnTo>
                    <a:pt x="0" y="609600"/>
                  </a:lnTo>
                  <a:lnTo>
                    <a:pt x="0" y="203200"/>
                  </a:lnTo>
                  <a:lnTo>
                    <a:pt x="349250" y="0"/>
                  </a:lnTo>
                  <a:close/>
                </a:path>
              </a:pathLst>
            </a:custGeom>
            <a:solidFill>
              <a:srgbClr val="FFA601"/>
            </a:solidFill>
            <a:ln cap="sq">
              <a:noFill/>
              <a:prstDash val="solid"/>
              <a:miter/>
            </a:ln>
          </p:spPr>
          <p:txBody>
            <a:bodyPr/>
            <a:lstStyle/>
            <a:p>
              <a:endParaRPr lang="he-IL"/>
            </a:p>
          </p:txBody>
        </p:sp>
        <p:sp>
          <p:nvSpPr>
            <p:cNvPr id="7" name="TextBox 7"/>
            <p:cNvSpPr txBox="1"/>
            <p:nvPr/>
          </p:nvSpPr>
          <p:spPr>
            <a:xfrm>
              <a:off x="0" y="158750"/>
              <a:ext cx="698500" cy="514350"/>
            </a:xfrm>
            <a:prstGeom prst="rect">
              <a:avLst/>
            </a:prstGeom>
          </p:spPr>
          <p:txBody>
            <a:bodyPr lIns="40155" tIns="40155" rIns="40155" bIns="40155" rtlCol="0" anchor="ctr"/>
            <a:lstStyle/>
            <a:p>
              <a:pPr algn="ctr">
                <a:lnSpc>
                  <a:spcPts val="1760"/>
                </a:lnSpc>
              </a:pPr>
              <a:endParaRPr/>
            </a:p>
          </p:txBody>
        </p:sp>
      </p:grpSp>
      <p:grpSp>
        <p:nvGrpSpPr>
          <p:cNvPr id="8" name="Group 8"/>
          <p:cNvGrpSpPr/>
          <p:nvPr/>
        </p:nvGrpSpPr>
        <p:grpSpPr>
          <a:xfrm rot="-5400000">
            <a:off x="8469676" y="2954614"/>
            <a:ext cx="1412036" cy="1643096"/>
            <a:chOff x="0" y="0"/>
            <a:chExt cx="698500" cy="812800"/>
          </a:xfrm>
        </p:grpSpPr>
        <p:sp>
          <p:nvSpPr>
            <p:cNvPr id="9" name="Freeform 9"/>
            <p:cNvSpPr/>
            <p:nvPr/>
          </p:nvSpPr>
          <p:spPr>
            <a:xfrm>
              <a:off x="0" y="0"/>
              <a:ext cx="698500" cy="812800"/>
            </a:xfrm>
            <a:custGeom>
              <a:avLst/>
              <a:gdLst/>
              <a:ahLst/>
              <a:cxnLst/>
              <a:rect l="l" t="t" r="r" b="b"/>
              <a:pathLst>
                <a:path w="698500" h="812800">
                  <a:moveTo>
                    <a:pt x="349250" y="0"/>
                  </a:moveTo>
                  <a:lnTo>
                    <a:pt x="698500" y="203200"/>
                  </a:lnTo>
                  <a:lnTo>
                    <a:pt x="698500" y="609600"/>
                  </a:lnTo>
                  <a:lnTo>
                    <a:pt x="349250" y="812800"/>
                  </a:lnTo>
                  <a:lnTo>
                    <a:pt x="0" y="609600"/>
                  </a:lnTo>
                  <a:lnTo>
                    <a:pt x="0" y="203200"/>
                  </a:lnTo>
                  <a:lnTo>
                    <a:pt x="349250" y="0"/>
                  </a:lnTo>
                  <a:close/>
                </a:path>
              </a:pathLst>
            </a:custGeom>
            <a:solidFill>
              <a:srgbClr val="B86DE0"/>
            </a:solidFill>
            <a:ln cap="sq">
              <a:noFill/>
              <a:prstDash val="solid"/>
              <a:miter/>
            </a:ln>
          </p:spPr>
          <p:txBody>
            <a:bodyPr/>
            <a:lstStyle/>
            <a:p>
              <a:endParaRPr lang="he-IL"/>
            </a:p>
          </p:txBody>
        </p:sp>
        <p:sp>
          <p:nvSpPr>
            <p:cNvPr id="10" name="TextBox 10"/>
            <p:cNvSpPr txBox="1"/>
            <p:nvPr/>
          </p:nvSpPr>
          <p:spPr>
            <a:xfrm>
              <a:off x="0" y="158750"/>
              <a:ext cx="698500" cy="514350"/>
            </a:xfrm>
            <a:prstGeom prst="rect">
              <a:avLst/>
            </a:prstGeom>
          </p:spPr>
          <p:txBody>
            <a:bodyPr lIns="40155" tIns="40155" rIns="40155" bIns="40155" rtlCol="0" anchor="ctr"/>
            <a:lstStyle/>
            <a:p>
              <a:pPr algn="ctr">
                <a:lnSpc>
                  <a:spcPts val="1760"/>
                </a:lnSpc>
              </a:pPr>
              <a:endParaRPr/>
            </a:p>
          </p:txBody>
        </p:sp>
      </p:grpSp>
      <p:grpSp>
        <p:nvGrpSpPr>
          <p:cNvPr id="11" name="Group 11"/>
          <p:cNvGrpSpPr/>
          <p:nvPr/>
        </p:nvGrpSpPr>
        <p:grpSpPr>
          <a:xfrm rot="-5400000">
            <a:off x="11099973" y="6371473"/>
            <a:ext cx="1412036" cy="1643096"/>
            <a:chOff x="0" y="0"/>
            <a:chExt cx="698500" cy="812800"/>
          </a:xfrm>
        </p:grpSpPr>
        <p:sp>
          <p:nvSpPr>
            <p:cNvPr id="12" name="Freeform 12"/>
            <p:cNvSpPr/>
            <p:nvPr/>
          </p:nvSpPr>
          <p:spPr>
            <a:xfrm>
              <a:off x="0" y="0"/>
              <a:ext cx="698500" cy="812800"/>
            </a:xfrm>
            <a:custGeom>
              <a:avLst/>
              <a:gdLst/>
              <a:ahLst/>
              <a:cxnLst/>
              <a:rect l="l" t="t" r="r" b="b"/>
              <a:pathLst>
                <a:path w="698500" h="812800">
                  <a:moveTo>
                    <a:pt x="349250" y="0"/>
                  </a:moveTo>
                  <a:lnTo>
                    <a:pt x="698500" y="203200"/>
                  </a:lnTo>
                  <a:lnTo>
                    <a:pt x="698500" y="609600"/>
                  </a:lnTo>
                  <a:lnTo>
                    <a:pt x="349250" y="812800"/>
                  </a:lnTo>
                  <a:lnTo>
                    <a:pt x="0" y="609600"/>
                  </a:lnTo>
                  <a:lnTo>
                    <a:pt x="0" y="203200"/>
                  </a:lnTo>
                  <a:lnTo>
                    <a:pt x="349250" y="0"/>
                  </a:lnTo>
                  <a:close/>
                </a:path>
              </a:pathLst>
            </a:custGeom>
            <a:solidFill>
              <a:srgbClr val="FF5D83"/>
            </a:solidFill>
            <a:ln cap="sq">
              <a:noFill/>
              <a:prstDash val="solid"/>
              <a:miter/>
            </a:ln>
          </p:spPr>
          <p:txBody>
            <a:bodyPr/>
            <a:lstStyle/>
            <a:p>
              <a:endParaRPr lang="he-IL"/>
            </a:p>
          </p:txBody>
        </p:sp>
        <p:sp>
          <p:nvSpPr>
            <p:cNvPr id="13" name="TextBox 13"/>
            <p:cNvSpPr txBox="1"/>
            <p:nvPr/>
          </p:nvSpPr>
          <p:spPr>
            <a:xfrm>
              <a:off x="0" y="158750"/>
              <a:ext cx="698500" cy="514350"/>
            </a:xfrm>
            <a:prstGeom prst="rect">
              <a:avLst/>
            </a:prstGeom>
          </p:spPr>
          <p:txBody>
            <a:bodyPr lIns="40155" tIns="40155" rIns="40155" bIns="40155" rtlCol="0" anchor="ctr"/>
            <a:lstStyle/>
            <a:p>
              <a:pPr algn="ctr">
                <a:lnSpc>
                  <a:spcPts val="1760"/>
                </a:lnSpc>
              </a:pPr>
              <a:endParaRPr/>
            </a:p>
          </p:txBody>
        </p:sp>
      </p:grpSp>
      <p:grpSp>
        <p:nvGrpSpPr>
          <p:cNvPr id="14" name="Group 14"/>
          <p:cNvGrpSpPr/>
          <p:nvPr/>
        </p:nvGrpSpPr>
        <p:grpSpPr>
          <a:xfrm rot="-5400000">
            <a:off x="5575721" y="6620291"/>
            <a:ext cx="1412036" cy="1643096"/>
            <a:chOff x="0" y="0"/>
            <a:chExt cx="698500" cy="812800"/>
          </a:xfrm>
        </p:grpSpPr>
        <p:sp>
          <p:nvSpPr>
            <p:cNvPr id="15" name="Freeform 15"/>
            <p:cNvSpPr/>
            <p:nvPr/>
          </p:nvSpPr>
          <p:spPr>
            <a:xfrm>
              <a:off x="0" y="0"/>
              <a:ext cx="698500" cy="812800"/>
            </a:xfrm>
            <a:custGeom>
              <a:avLst/>
              <a:gdLst/>
              <a:ahLst/>
              <a:cxnLst/>
              <a:rect l="l" t="t" r="r" b="b"/>
              <a:pathLst>
                <a:path w="698500" h="812800">
                  <a:moveTo>
                    <a:pt x="349250" y="0"/>
                  </a:moveTo>
                  <a:lnTo>
                    <a:pt x="698500" y="203200"/>
                  </a:lnTo>
                  <a:lnTo>
                    <a:pt x="698500" y="609600"/>
                  </a:lnTo>
                  <a:lnTo>
                    <a:pt x="349250" y="812800"/>
                  </a:lnTo>
                  <a:lnTo>
                    <a:pt x="0" y="609600"/>
                  </a:lnTo>
                  <a:lnTo>
                    <a:pt x="0" y="203200"/>
                  </a:lnTo>
                  <a:lnTo>
                    <a:pt x="349250" y="0"/>
                  </a:lnTo>
                  <a:close/>
                </a:path>
              </a:pathLst>
            </a:custGeom>
            <a:solidFill>
              <a:srgbClr val="FF8A38"/>
            </a:solidFill>
            <a:ln cap="sq">
              <a:noFill/>
              <a:prstDash val="solid"/>
              <a:miter/>
            </a:ln>
          </p:spPr>
          <p:txBody>
            <a:bodyPr/>
            <a:lstStyle/>
            <a:p>
              <a:endParaRPr lang="he-IL"/>
            </a:p>
          </p:txBody>
        </p:sp>
        <p:sp>
          <p:nvSpPr>
            <p:cNvPr id="16" name="TextBox 16"/>
            <p:cNvSpPr txBox="1"/>
            <p:nvPr/>
          </p:nvSpPr>
          <p:spPr>
            <a:xfrm>
              <a:off x="0" y="158750"/>
              <a:ext cx="698500" cy="514350"/>
            </a:xfrm>
            <a:prstGeom prst="rect">
              <a:avLst/>
            </a:prstGeom>
          </p:spPr>
          <p:txBody>
            <a:bodyPr lIns="40155" tIns="40155" rIns="40155" bIns="40155" rtlCol="0" anchor="ctr"/>
            <a:lstStyle/>
            <a:p>
              <a:pPr algn="ctr">
                <a:lnSpc>
                  <a:spcPts val="1760"/>
                </a:lnSpc>
              </a:pPr>
              <a:endParaRPr/>
            </a:p>
          </p:txBody>
        </p:sp>
      </p:grpSp>
      <p:sp>
        <p:nvSpPr>
          <p:cNvPr id="17" name="Freeform 17"/>
          <p:cNvSpPr/>
          <p:nvPr/>
        </p:nvSpPr>
        <p:spPr>
          <a:xfrm>
            <a:off x="14125104" y="3339378"/>
            <a:ext cx="1061115" cy="797163"/>
          </a:xfrm>
          <a:custGeom>
            <a:avLst/>
            <a:gdLst/>
            <a:ahLst/>
            <a:cxnLst/>
            <a:rect l="l" t="t" r="r" b="b"/>
            <a:pathLst>
              <a:path w="1061115" h="797163">
                <a:moveTo>
                  <a:pt x="0" y="0"/>
                </a:moveTo>
                <a:lnTo>
                  <a:pt x="1061115" y="0"/>
                </a:lnTo>
                <a:lnTo>
                  <a:pt x="1061115" y="797162"/>
                </a:lnTo>
                <a:lnTo>
                  <a:pt x="0" y="79716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he-IL"/>
          </a:p>
        </p:txBody>
      </p:sp>
      <p:sp>
        <p:nvSpPr>
          <p:cNvPr id="18" name="Freeform 18"/>
          <p:cNvSpPr/>
          <p:nvPr/>
        </p:nvSpPr>
        <p:spPr>
          <a:xfrm>
            <a:off x="8635358" y="3377664"/>
            <a:ext cx="1080672" cy="796996"/>
          </a:xfrm>
          <a:custGeom>
            <a:avLst/>
            <a:gdLst/>
            <a:ahLst/>
            <a:cxnLst/>
            <a:rect l="l" t="t" r="r" b="b"/>
            <a:pathLst>
              <a:path w="1080672" h="796996">
                <a:moveTo>
                  <a:pt x="0" y="0"/>
                </a:moveTo>
                <a:lnTo>
                  <a:pt x="1080672" y="0"/>
                </a:lnTo>
                <a:lnTo>
                  <a:pt x="1080672" y="796995"/>
                </a:lnTo>
                <a:lnTo>
                  <a:pt x="0" y="79699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he-IL"/>
          </a:p>
        </p:txBody>
      </p:sp>
      <p:sp>
        <p:nvSpPr>
          <p:cNvPr id="19" name="Freeform 19"/>
          <p:cNvSpPr/>
          <p:nvPr/>
        </p:nvSpPr>
        <p:spPr>
          <a:xfrm>
            <a:off x="11385406" y="6647585"/>
            <a:ext cx="927242" cy="1090873"/>
          </a:xfrm>
          <a:custGeom>
            <a:avLst/>
            <a:gdLst/>
            <a:ahLst/>
            <a:cxnLst/>
            <a:rect l="l" t="t" r="r" b="b"/>
            <a:pathLst>
              <a:path w="927242" h="1090873">
                <a:moveTo>
                  <a:pt x="0" y="0"/>
                </a:moveTo>
                <a:lnTo>
                  <a:pt x="927242" y="0"/>
                </a:lnTo>
                <a:lnTo>
                  <a:pt x="927242" y="1090873"/>
                </a:lnTo>
                <a:lnTo>
                  <a:pt x="0" y="109087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he-IL"/>
          </a:p>
        </p:txBody>
      </p:sp>
      <p:sp>
        <p:nvSpPr>
          <p:cNvPr id="20" name="Freeform 20"/>
          <p:cNvSpPr/>
          <p:nvPr/>
        </p:nvSpPr>
        <p:spPr>
          <a:xfrm>
            <a:off x="3224092" y="3372600"/>
            <a:ext cx="1234038" cy="991858"/>
          </a:xfrm>
          <a:custGeom>
            <a:avLst/>
            <a:gdLst/>
            <a:ahLst/>
            <a:cxnLst/>
            <a:rect l="l" t="t" r="r" b="b"/>
            <a:pathLst>
              <a:path w="1234038" h="991858">
                <a:moveTo>
                  <a:pt x="0" y="0"/>
                </a:moveTo>
                <a:lnTo>
                  <a:pt x="1234038" y="0"/>
                </a:lnTo>
                <a:lnTo>
                  <a:pt x="1234038" y="991858"/>
                </a:lnTo>
                <a:lnTo>
                  <a:pt x="0" y="99185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he-IL"/>
          </a:p>
        </p:txBody>
      </p:sp>
      <p:sp>
        <p:nvSpPr>
          <p:cNvPr id="21" name="Freeform 21"/>
          <p:cNvSpPr/>
          <p:nvPr/>
        </p:nvSpPr>
        <p:spPr>
          <a:xfrm>
            <a:off x="5688495" y="6985041"/>
            <a:ext cx="1186489" cy="913597"/>
          </a:xfrm>
          <a:custGeom>
            <a:avLst/>
            <a:gdLst/>
            <a:ahLst/>
            <a:cxnLst/>
            <a:rect l="l" t="t" r="r" b="b"/>
            <a:pathLst>
              <a:path w="1186489" h="913597">
                <a:moveTo>
                  <a:pt x="0" y="0"/>
                </a:moveTo>
                <a:lnTo>
                  <a:pt x="1186489" y="0"/>
                </a:lnTo>
                <a:lnTo>
                  <a:pt x="1186489" y="913596"/>
                </a:lnTo>
                <a:lnTo>
                  <a:pt x="0" y="913596"/>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he-IL"/>
          </a:p>
        </p:txBody>
      </p:sp>
      <p:sp>
        <p:nvSpPr>
          <p:cNvPr id="22" name="TextBox 22"/>
          <p:cNvSpPr txBox="1"/>
          <p:nvPr/>
        </p:nvSpPr>
        <p:spPr>
          <a:xfrm>
            <a:off x="11005260" y="565262"/>
            <a:ext cx="4836322" cy="712470"/>
          </a:xfrm>
          <a:prstGeom prst="rect">
            <a:avLst/>
          </a:prstGeom>
        </p:spPr>
        <p:txBody>
          <a:bodyPr lIns="0" tIns="0" rIns="0" bIns="0" rtlCol="0" anchor="t">
            <a:spAutoFit/>
          </a:bodyPr>
          <a:lstStyle/>
          <a:p>
            <a:pPr algn="ctr" rtl="1">
              <a:lnSpc>
                <a:spcPts val="5879"/>
              </a:lnSpc>
            </a:pPr>
            <a:r>
              <a:rPr lang="he-IL" sz="4199" b="1">
                <a:solidFill>
                  <a:srgbClr val="000000"/>
                </a:solidFill>
                <a:latin typeface="Assistant Bold"/>
                <a:ea typeface="Assistant Bold"/>
                <a:cs typeface="Assistant Bold"/>
                <a:sym typeface="Assistant Bold"/>
                <a:rtl/>
              </a:rPr>
              <a:t>צוותי עבודה- </a:t>
            </a:r>
          </a:p>
        </p:txBody>
      </p:sp>
      <p:sp>
        <p:nvSpPr>
          <p:cNvPr id="23" name="TextBox 23"/>
          <p:cNvSpPr txBox="1"/>
          <p:nvPr/>
        </p:nvSpPr>
        <p:spPr>
          <a:xfrm>
            <a:off x="4770193" y="716392"/>
            <a:ext cx="7104589" cy="514984"/>
          </a:xfrm>
          <a:prstGeom prst="rect">
            <a:avLst/>
          </a:prstGeom>
        </p:spPr>
        <p:txBody>
          <a:bodyPr lIns="0" tIns="0" rIns="0" bIns="0" rtlCol="0" anchor="t">
            <a:spAutoFit/>
          </a:bodyPr>
          <a:lstStyle/>
          <a:p>
            <a:pPr algn="ctr" rtl="1">
              <a:lnSpc>
                <a:spcPts val="3629"/>
              </a:lnSpc>
            </a:pPr>
            <a:r>
              <a:rPr lang="he-IL" sz="3299" b="1">
                <a:solidFill>
                  <a:srgbClr val="000000"/>
                </a:solidFill>
                <a:latin typeface="Helvetica World Bold"/>
                <a:ea typeface="Helvetica World Bold"/>
                <a:cs typeface="Helvetica World Bold"/>
                <a:sym typeface="Helvetica World Bold"/>
                <a:rtl/>
              </a:rPr>
              <a:t>על בסיס המיפוי והתכנית האסטרטגית</a:t>
            </a:r>
          </a:p>
        </p:txBody>
      </p:sp>
      <p:sp>
        <p:nvSpPr>
          <p:cNvPr id="24" name="TextBox 24"/>
          <p:cNvSpPr txBox="1"/>
          <p:nvPr/>
        </p:nvSpPr>
        <p:spPr>
          <a:xfrm>
            <a:off x="12783968" y="4615728"/>
            <a:ext cx="3057614" cy="438150"/>
          </a:xfrm>
          <a:prstGeom prst="rect">
            <a:avLst/>
          </a:prstGeom>
        </p:spPr>
        <p:txBody>
          <a:bodyPr lIns="0" tIns="0" rIns="0" bIns="0" rtlCol="0" anchor="t">
            <a:spAutoFit/>
          </a:bodyPr>
          <a:lstStyle/>
          <a:p>
            <a:pPr algn="r" rtl="1">
              <a:lnSpc>
                <a:spcPts val="3300"/>
              </a:lnSpc>
            </a:pPr>
            <a:r>
              <a:rPr lang="he-IL" sz="3000" b="1">
                <a:solidFill>
                  <a:srgbClr val="000000"/>
                </a:solidFill>
                <a:latin typeface="Assistant Bold"/>
                <a:ea typeface="Assistant Bold"/>
                <a:cs typeface="Assistant Bold"/>
                <a:sym typeface="Assistant Bold"/>
                <a:rtl/>
              </a:rPr>
              <a:t>בריאות בגיל השלישי</a:t>
            </a:r>
          </a:p>
        </p:txBody>
      </p:sp>
      <p:sp>
        <p:nvSpPr>
          <p:cNvPr id="25" name="TextBox 25"/>
          <p:cNvSpPr txBox="1"/>
          <p:nvPr/>
        </p:nvSpPr>
        <p:spPr>
          <a:xfrm>
            <a:off x="7281087" y="4563757"/>
            <a:ext cx="2930877" cy="857250"/>
          </a:xfrm>
          <a:prstGeom prst="rect">
            <a:avLst/>
          </a:prstGeom>
        </p:spPr>
        <p:txBody>
          <a:bodyPr lIns="0" tIns="0" rIns="0" bIns="0" rtlCol="0" anchor="t">
            <a:spAutoFit/>
          </a:bodyPr>
          <a:lstStyle/>
          <a:p>
            <a:pPr marL="0" lvl="0" indent="0" algn="r" rtl="1">
              <a:lnSpc>
                <a:spcPts val="3300"/>
              </a:lnSpc>
              <a:spcBef>
                <a:spcPct val="0"/>
              </a:spcBef>
            </a:pPr>
            <a:r>
              <a:rPr lang="he-IL" sz="3000" b="1">
                <a:solidFill>
                  <a:srgbClr val="000000"/>
                </a:solidFill>
                <a:latin typeface="Assistant Bold"/>
                <a:ea typeface="Assistant Bold"/>
                <a:cs typeface="Assistant Bold"/>
                <a:sym typeface="Assistant Bold"/>
                <a:rtl/>
              </a:rPr>
              <a:t>חינוך לבריאות- ילדים ונוער</a:t>
            </a:r>
          </a:p>
        </p:txBody>
      </p:sp>
      <p:sp>
        <p:nvSpPr>
          <p:cNvPr id="26" name="TextBox 26"/>
          <p:cNvSpPr txBox="1"/>
          <p:nvPr/>
        </p:nvSpPr>
        <p:spPr>
          <a:xfrm>
            <a:off x="10080834" y="8401050"/>
            <a:ext cx="2703134" cy="857250"/>
          </a:xfrm>
          <a:prstGeom prst="rect">
            <a:avLst/>
          </a:prstGeom>
        </p:spPr>
        <p:txBody>
          <a:bodyPr lIns="0" tIns="0" rIns="0" bIns="0" rtlCol="0" anchor="t">
            <a:spAutoFit/>
          </a:bodyPr>
          <a:lstStyle/>
          <a:p>
            <a:pPr marL="0" lvl="0" indent="0" algn="r" rtl="1">
              <a:lnSpc>
                <a:spcPts val="3300"/>
              </a:lnSpc>
              <a:spcBef>
                <a:spcPct val="0"/>
              </a:spcBef>
            </a:pPr>
            <a:r>
              <a:rPr lang="he-IL" sz="3000" b="1">
                <a:solidFill>
                  <a:srgbClr val="000000"/>
                </a:solidFill>
                <a:latin typeface="Assistant Bold"/>
                <a:ea typeface="Assistant Bold"/>
                <a:cs typeface="Assistant Bold"/>
                <a:sym typeface="Assistant Bold"/>
                <a:rtl/>
              </a:rPr>
              <a:t>בריאות ב</a:t>
            </a:r>
            <a:r>
              <a:rPr lang="he-IL" sz="3000" b="1" u="none" strike="noStrike">
                <a:solidFill>
                  <a:srgbClr val="000000"/>
                </a:solidFill>
                <a:latin typeface="Assistant Bold"/>
                <a:ea typeface="Assistant Bold"/>
                <a:cs typeface="Assistant Bold"/>
                <a:sym typeface="Assistant Bold"/>
                <a:rtl/>
              </a:rPr>
              <a:t>קהילה- צעירים ומבוגרים</a:t>
            </a:r>
          </a:p>
        </p:txBody>
      </p:sp>
      <p:sp>
        <p:nvSpPr>
          <p:cNvPr id="27" name="TextBox 27"/>
          <p:cNvSpPr txBox="1"/>
          <p:nvPr/>
        </p:nvSpPr>
        <p:spPr>
          <a:xfrm>
            <a:off x="2566854" y="4963704"/>
            <a:ext cx="2548515" cy="438150"/>
          </a:xfrm>
          <a:prstGeom prst="rect">
            <a:avLst/>
          </a:prstGeom>
        </p:spPr>
        <p:txBody>
          <a:bodyPr lIns="0" tIns="0" rIns="0" bIns="0" rtlCol="0" anchor="t">
            <a:spAutoFit/>
          </a:bodyPr>
          <a:lstStyle/>
          <a:p>
            <a:pPr algn="r">
              <a:lnSpc>
                <a:spcPts val="3300"/>
              </a:lnSpc>
            </a:pPr>
            <a:r>
              <a:rPr lang="he-IL" sz="3000" b="1">
                <a:solidFill>
                  <a:srgbClr val="000000"/>
                </a:solidFill>
                <a:latin typeface="Assistant Bold"/>
                <a:ea typeface="Assistant Bold"/>
                <a:cs typeface="Assistant Bold"/>
                <a:sym typeface="Assistant Bold"/>
                <a:rtl/>
              </a:rPr>
              <a:t>בריאות גוף ונפש</a:t>
            </a:r>
          </a:p>
        </p:txBody>
      </p:sp>
      <p:sp>
        <p:nvSpPr>
          <p:cNvPr id="28" name="TextBox 28"/>
          <p:cNvSpPr txBox="1"/>
          <p:nvPr/>
        </p:nvSpPr>
        <p:spPr>
          <a:xfrm>
            <a:off x="5016629" y="8602254"/>
            <a:ext cx="2264458" cy="438150"/>
          </a:xfrm>
          <a:prstGeom prst="rect">
            <a:avLst/>
          </a:prstGeom>
        </p:spPr>
        <p:txBody>
          <a:bodyPr lIns="0" tIns="0" rIns="0" bIns="0" rtlCol="0" anchor="t">
            <a:spAutoFit/>
          </a:bodyPr>
          <a:lstStyle/>
          <a:p>
            <a:pPr marL="0" lvl="0" indent="0" algn="l" rtl="1">
              <a:lnSpc>
                <a:spcPts val="3300"/>
              </a:lnSpc>
              <a:spcBef>
                <a:spcPct val="0"/>
              </a:spcBef>
            </a:pPr>
            <a:r>
              <a:rPr lang="he-IL" sz="3000" b="1">
                <a:solidFill>
                  <a:srgbClr val="000000"/>
                </a:solidFill>
                <a:latin typeface="Assistant Bold"/>
                <a:ea typeface="Assistant Bold"/>
                <a:cs typeface="Assistant Bold"/>
                <a:sym typeface="Assistant Bold"/>
                <a:rtl/>
              </a:rPr>
              <a:t>בריאות בחירום</a:t>
            </a:r>
          </a:p>
        </p:txBody>
      </p:sp>
      <p:sp>
        <p:nvSpPr>
          <p:cNvPr id="29" name="TextBox 29"/>
          <p:cNvSpPr txBox="1"/>
          <p:nvPr/>
        </p:nvSpPr>
        <p:spPr>
          <a:xfrm>
            <a:off x="6906261" y="1710071"/>
            <a:ext cx="6118930" cy="470534"/>
          </a:xfrm>
          <a:prstGeom prst="rect">
            <a:avLst/>
          </a:prstGeom>
        </p:spPr>
        <p:txBody>
          <a:bodyPr lIns="0" tIns="0" rIns="0" bIns="0" rtlCol="0" anchor="t">
            <a:spAutoFit/>
          </a:bodyPr>
          <a:lstStyle/>
          <a:p>
            <a:pPr algn="ctr" rtl="1">
              <a:lnSpc>
                <a:spcPts val="3629"/>
              </a:lnSpc>
            </a:pPr>
            <a:r>
              <a:rPr lang="he-IL" sz="3299">
                <a:solidFill>
                  <a:srgbClr val="000000"/>
                </a:solidFill>
                <a:latin typeface="Helvetica World"/>
                <a:ea typeface="Helvetica World"/>
                <a:cs typeface="Helvetica World"/>
                <a:sym typeface="Helvetica World"/>
                <a:rtl/>
              </a:rPr>
              <a:t>מודעות </a:t>
            </a:r>
            <a:r>
              <a:rPr lang="en-US" sz="3299">
                <a:solidFill>
                  <a:srgbClr val="000000"/>
                </a:solidFill>
                <a:latin typeface="Helvetica World"/>
                <a:ea typeface="Helvetica World"/>
                <a:cs typeface="Helvetica World"/>
                <a:sym typeface="Helvetica World"/>
              </a:rPr>
              <a:t>I</a:t>
            </a:r>
            <a:r>
              <a:rPr lang="he-IL" sz="3299">
                <a:solidFill>
                  <a:srgbClr val="000000"/>
                </a:solidFill>
                <a:latin typeface="Helvetica World"/>
                <a:ea typeface="Helvetica World"/>
                <a:cs typeface="Helvetica World"/>
                <a:sym typeface="Helvetica World"/>
                <a:rtl/>
              </a:rPr>
              <a:t> השתתפות </a:t>
            </a:r>
            <a:r>
              <a:rPr lang="en-US" sz="3299">
                <a:solidFill>
                  <a:srgbClr val="000000"/>
                </a:solidFill>
                <a:latin typeface="Helvetica World"/>
                <a:ea typeface="Helvetica World"/>
                <a:cs typeface="Helvetica World"/>
                <a:sym typeface="Helvetica World"/>
              </a:rPr>
              <a:t>I</a:t>
            </a:r>
            <a:r>
              <a:rPr lang="he-IL" sz="3299">
                <a:solidFill>
                  <a:srgbClr val="000000"/>
                </a:solidFill>
                <a:latin typeface="Helvetica World"/>
                <a:ea typeface="Helvetica World"/>
                <a:cs typeface="Helvetica World"/>
                <a:sym typeface="Helvetica World"/>
                <a:rtl/>
              </a:rPr>
              <a:t> מדיניות</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bg>
      <p:bgPr>
        <a:gradFill rotWithShape="1">
          <a:gsLst>
            <a:gs pos="0">
              <a:srgbClr val="FFFFFF">
                <a:alpha val="100000"/>
              </a:srgbClr>
            </a:gs>
            <a:gs pos="100000">
              <a:srgbClr val="E8E8E8">
                <a:alpha val="100000"/>
              </a:srgbClr>
            </a:gs>
          </a:gsLst>
          <a:path path="circle">
            <a:fillToRect l="50000" t="50000" r="50000" b="50000"/>
          </a:path>
        </a:gradFill>
        <a:effectLst/>
      </p:bgPr>
    </p:bg>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0" y="-310962"/>
          <a:ext cx="18287999" cy="10597963"/>
        </p:xfrm>
        <a:graphic>
          <a:graphicData uri="http://schemas.openxmlformats.org/drawingml/2006/table">
            <a:tbl>
              <a:tblPr/>
              <a:tblGrid>
                <a:gridCol w="3582619">
                  <a:extLst>
                    <a:ext uri="{9D8B030D-6E8A-4147-A177-3AD203B41FA5}">
                      <a16:colId xmlns:a16="http://schemas.microsoft.com/office/drawing/2014/main" val="20000"/>
                    </a:ext>
                  </a:extLst>
                </a:gridCol>
                <a:gridCol w="3858633">
                  <a:extLst>
                    <a:ext uri="{9D8B030D-6E8A-4147-A177-3AD203B41FA5}">
                      <a16:colId xmlns:a16="http://schemas.microsoft.com/office/drawing/2014/main" val="20001"/>
                    </a:ext>
                  </a:extLst>
                </a:gridCol>
                <a:gridCol w="3076233">
                  <a:extLst>
                    <a:ext uri="{9D8B030D-6E8A-4147-A177-3AD203B41FA5}">
                      <a16:colId xmlns:a16="http://schemas.microsoft.com/office/drawing/2014/main" val="20002"/>
                    </a:ext>
                  </a:extLst>
                </a:gridCol>
                <a:gridCol w="4316615">
                  <a:extLst>
                    <a:ext uri="{9D8B030D-6E8A-4147-A177-3AD203B41FA5}">
                      <a16:colId xmlns:a16="http://schemas.microsoft.com/office/drawing/2014/main" val="20003"/>
                    </a:ext>
                  </a:extLst>
                </a:gridCol>
                <a:gridCol w="3453899">
                  <a:extLst>
                    <a:ext uri="{9D8B030D-6E8A-4147-A177-3AD203B41FA5}">
                      <a16:colId xmlns:a16="http://schemas.microsoft.com/office/drawing/2014/main" val="20004"/>
                    </a:ext>
                  </a:extLst>
                </a:gridCol>
              </a:tblGrid>
              <a:tr h="1022698">
                <a:tc>
                  <a:txBody>
                    <a:bodyPr/>
                    <a:lstStyle/>
                    <a:p>
                      <a:pPr algn="ctr" rtl="1">
                        <a:lnSpc>
                          <a:spcPts val="2520"/>
                        </a:lnSpc>
                        <a:defRPr/>
                      </a:pPr>
                      <a:r>
                        <a:rPr lang="he-IL" sz="1800" b="1">
                          <a:solidFill>
                            <a:srgbClr val="000000"/>
                          </a:solidFill>
                          <a:latin typeface="Helvetica World Bold"/>
                          <a:ea typeface="Helvetica World Bold"/>
                          <a:cs typeface="Helvetica World Bold"/>
                          <a:sym typeface="Helvetica World Bold"/>
                          <a:rtl/>
                        </a:rPr>
                        <a:t>בריאות בחירום</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99ACFF"/>
                    </a:solidFill>
                  </a:tcPr>
                </a:tc>
                <a:tc>
                  <a:txBody>
                    <a:bodyPr/>
                    <a:lstStyle/>
                    <a:p>
                      <a:pPr algn="ctr" rtl="1">
                        <a:lnSpc>
                          <a:spcPts val="2520"/>
                        </a:lnSpc>
                        <a:defRPr/>
                      </a:pPr>
                      <a:r>
                        <a:rPr lang="he-IL" sz="1800" b="1">
                          <a:solidFill>
                            <a:srgbClr val="000000"/>
                          </a:solidFill>
                          <a:latin typeface="Helvetica World Bold"/>
                          <a:ea typeface="Helvetica World Bold"/>
                          <a:cs typeface="Helvetica World Bold"/>
                          <a:sym typeface="Helvetica World Bold"/>
                          <a:rtl/>
                        </a:rPr>
                        <a:t>חינוך לבריאות (ילדים ונוער)</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99ACFF"/>
                    </a:solidFill>
                  </a:tcPr>
                </a:tc>
                <a:tc>
                  <a:txBody>
                    <a:bodyPr/>
                    <a:lstStyle/>
                    <a:p>
                      <a:pPr algn="ctr" rtl="1">
                        <a:lnSpc>
                          <a:spcPts val="2520"/>
                        </a:lnSpc>
                        <a:defRPr/>
                      </a:pPr>
                      <a:r>
                        <a:rPr lang="he-IL" sz="1800" b="1">
                          <a:solidFill>
                            <a:srgbClr val="000000"/>
                          </a:solidFill>
                          <a:latin typeface="Helvetica World Bold"/>
                          <a:ea typeface="Helvetica World Bold"/>
                          <a:cs typeface="Helvetica World Bold"/>
                          <a:sym typeface="Helvetica World Bold"/>
                          <a:rtl/>
                        </a:rPr>
                        <a:t>בריאות לגיל השלישי</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99ACFF"/>
                    </a:solidFill>
                  </a:tcPr>
                </a:tc>
                <a:tc>
                  <a:txBody>
                    <a:bodyPr/>
                    <a:lstStyle/>
                    <a:p>
                      <a:pPr algn="ctr" rtl="1">
                        <a:lnSpc>
                          <a:spcPts val="2520"/>
                        </a:lnSpc>
                        <a:defRPr/>
                      </a:pPr>
                      <a:r>
                        <a:rPr lang="he-IL" sz="1800" b="1">
                          <a:solidFill>
                            <a:srgbClr val="000000"/>
                          </a:solidFill>
                          <a:latin typeface="Helvetica World Bold"/>
                          <a:ea typeface="Helvetica World Bold"/>
                          <a:cs typeface="Helvetica World Bold"/>
                          <a:sym typeface="Helvetica World Bold"/>
                          <a:rtl/>
                        </a:rPr>
                        <a:t>קהילה (צעירים ומבוגרים)</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99ACFF"/>
                    </a:solidFill>
                  </a:tcPr>
                </a:tc>
                <a:tc>
                  <a:txBody>
                    <a:bodyPr/>
                    <a:lstStyle/>
                    <a:p>
                      <a:pPr algn="ctr" rtl="1">
                        <a:lnSpc>
                          <a:spcPts val="2520"/>
                        </a:lnSpc>
                        <a:defRPr/>
                      </a:pPr>
                      <a:r>
                        <a:rPr lang="he-IL" sz="1800" b="1">
                          <a:solidFill>
                            <a:srgbClr val="000000"/>
                          </a:solidFill>
                          <a:latin typeface="Helvetica World Bold"/>
                          <a:ea typeface="Helvetica World Bold"/>
                          <a:cs typeface="Helvetica World Bold"/>
                          <a:sym typeface="Helvetica World Bold"/>
                          <a:rtl/>
                        </a:rPr>
                        <a:t>בריאות גוף ונפש</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99ACFF"/>
                    </a:solidFill>
                  </a:tcPr>
                </a:tc>
                <a:extLst>
                  <a:ext uri="{0D108BD9-81ED-4DB2-BD59-A6C34878D82A}">
                    <a16:rowId xmlns:a16="http://schemas.microsoft.com/office/drawing/2014/main" val="10000"/>
                  </a:ext>
                </a:extLst>
              </a:tr>
              <a:tr h="999972">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בר מנשורי</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אילת גולומב פלנר</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תהילה רביבו</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מזי אילון</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נדב פרץ</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extLst>
                  <a:ext uri="{0D108BD9-81ED-4DB2-BD59-A6C34878D82A}">
                    <a16:rowId xmlns:a16="http://schemas.microsoft.com/office/drawing/2014/main" val="10001"/>
                  </a:ext>
                </a:extLst>
              </a:tr>
              <a:tr h="999972">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חופית איטח</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שירה רום</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עודד אטינגר</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סיון כהן</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אופיר כהן</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extLst>
                  <a:ext uri="{0D108BD9-81ED-4DB2-BD59-A6C34878D82A}">
                    <a16:rowId xmlns:a16="http://schemas.microsoft.com/office/drawing/2014/main" val="10002"/>
                  </a:ext>
                </a:extLst>
              </a:tr>
              <a:tr h="999972">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איתי אוחיון</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אילה זמורה</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חיה ברדמן לוי</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רם חכמון</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אורנית רוזנבלט</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extLst>
                  <a:ext uri="{0D108BD9-81ED-4DB2-BD59-A6C34878D82A}">
                    <a16:rowId xmlns:a16="http://schemas.microsoft.com/office/drawing/2014/main" val="10003"/>
                  </a:ext>
                </a:extLst>
              </a:tr>
              <a:tr h="999972">
                <a:tc>
                  <a:txBody>
                    <a:bodyPr/>
                    <a:lstStyle/>
                    <a:p>
                      <a:pPr marL="0" lvl="0" indent="0" algn="ctr" rtl="1">
                        <a:lnSpc>
                          <a:spcPts val="2520"/>
                        </a:lnSpc>
                        <a:spcBef>
                          <a:spcPct val="0"/>
                        </a:spcBef>
                        <a:defRPr/>
                      </a:pPr>
                      <a:r>
                        <a:rPr lang="he-IL" sz="1800">
                          <a:solidFill>
                            <a:srgbClr val="000000"/>
                          </a:solidFill>
                          <a:latin typeface="Helvetica World"/>
                          <a:ea typeface="Helvetica World"/>
                          <a:cs typeface="Helvetica World"/>
                          <a:sym typeface="Helvetica World"/>
                          <a:rtl/>
                        </a:rPr>
                        <a:t>ענבר צורי רייז</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ליטל צ’רניס</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מוריה אופק בריא</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שירה גד</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אירית בן חמו</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extLst>
                  <a:ext uri="{0D108BD9-81ED-4DB2-BD59-A6C34878D82A}">
                    <a16:rowId xmlns:a16="http://schemas.microsoft.com/office/drawing/2014/main" val="10004"/>
                  </a:ext>
                </a:extLst>
              </a:tr>
              <a:tr h="999972">
                <a:tc>
                  <a:txBody>
                    <a:bodyPr/>
                    <a:lstStyle/>
                    <a:p>
                      <a:pPr marL="0" lvl="0" indent="0" algn="ctr" rtl="1">
                        <a:lnSpc>
                          <a:spcPts val="2520"/>
                        </a:lnSpc>
                        <a:spcBef>
                          <a:spcPct val="0"/>
                        </a:spcBef>
                        <a:defRPr/>
                      </a:pPr>
                      <a:r>
                        <a:rPr lang="he-IL" sz="1800" u="none" strike="noStrike">
                          <a:solidFill>
                            <a:srgbClr val="000000"/>
                          </a:solidFill>
                          <a:latin typeface="Helvetica World"/>
                          <a:ea typeface="Helvetica World"/>
                          <a:cs typeface="Helvetica World"/>
                          <a:sym typeface="Helvetica World"/>
                          <a:rtl/>
                        </a:rPr>
                        <a:t>נציגי צח”י ישוביים</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הדס סאסי</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נציגי בריאות ורווחה ישוביים</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נעמי דרגון</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יעל וירוב</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extLst>
                  <a:ext uri="{0D108BD9-81ED-4DB2-BD59-A6C34878D82A}">
                    <a16:rowId xmlns:a16="http://schemas.microsoft.com/office/drawing/2014/main" val="10005"/>
                  </a:ext>
                </a:extLst>
              </a:tr>
              <a:tr h="999972">
                <a:tc>
                  <a:txBody>
                    <a:bodyPr/>
                    <a:lstStyle/>
                    <a:p>
                      <a:pPr algn="l">
                        <a:lnSpc>
                          <a:spcPts val="2520"/>
                        </a:lnSpc>
                        <a:defRPr/>
                      </a:pP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דפנה סיבוני</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נציגת </a:t>
                      </a:r>
                      <a:r>
                        <a:rPr lang="en-US" sz="1800">
                          <a:solidFill>
                            <a:srgbClr val="000000"/>
                          </a:solidFill>
                          <a:latin typeface="Helvetica World"/>
                          <a:ea typeface="Helvetica World"/>
                          <a:cs typeface="Helvetica World"/>
                          <a:sym typeface="Helvetica World"/>
                        </a:rPr>
                        <a:t>UP60</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עדי גנאל- חברת מליאה</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לבנת איטלי</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extLst>
                  <a:ext uri="{0D108BD9-81ED-4DB2-BD59-A6C34878D82A}">
                    <a16:rowId xmlns:a16="http://schemas.microsoft.com/office/drawing/2014/main" val="10006"/>
                  </a:ext>
                </a:extLst>
              </a:tr>
              <a:tr h="1374961">
                <a:tc>
                  <a:txBody>
                    <a:bodyPr/>
                    <a:lstStyle/>
                    <a:p>
                      <a:pPr algn="ctr">
                        <a:lnSpc>
                          <a:spcPts val="2520"/>
                        </a:lnSpc>
                        <a:defRPr/>
                      </a:pP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צחי לוי</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נציג.ת מנהיגות גיל שלישי</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דגנית סרלין רז</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tc>
                  <a:txBody>
                    <a:bodyPr/>
                    <a:lstStyle/>
                    <a:p>
                      <a:pPr marL="0" lvl="0" indent="0" algn="ctr" rtl="1">
                        <a:lnSpc>
                          <a:spcPts val="2520"/>
                        </a:lnSpc>
                        <a:spcBef>
                          <a:spcPct val="0"/>
                        </a:spcBef>
                        <a:defRPr/>
                      </a:pPr>
                      <a:r>
                        <a:rPr lang="he-IL" sz="1800">
                          <a:solidFill>
                            <a:srgbClr val="000000"/>
                          </a:solidFill>
                          <a:latin typeface="Helvetica World"/>
                          <a:ea typeface="Helvetica World"/>
                          <a:cs typeface="Helvetica World"/>
                          <a:sym typeface="Helvetica World"/>
                          <a:rtl/>
                        </a:rPr>
                        <a:t>מלוות סל שיקום מהאגף לשירותים חברתיים</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extLst>
                  <a:ext uri="{0D108BD9-81ED-4DB2-BD59-A6C34878D82A}">
                    <a16:rowId xmlns:a16="http://schemas.microsoft.com/office/drawing/2014/main" val="10007"/>
                  </a:ext>
                </a:extLst>
              </a:tr>
              <a:tr h="999972">
                <a:tc>
                  <a:txBody>
                    <a:bodyPr/>
                    <a:lstStyle/>
                    <a:p>
                      <a:pPr algn="ctr">
                        <a:lnSpc>
                          <a:spcPts val="2520"/>
                        </a:lnSpc>
                        <a:defRPr/>
                      </a:pP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נציגי חינוך ישובים</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rtl="1">
                        <a:lnSpc>
                          <a:spcPts val="2520"/>
                        </a:lnSpc>
                        <a:defRPr/>
                      </a:pP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marL="0" lvl="0" indent="0" algn="ctr" rtl="1">
                        <a:lnSpc>
                          <a:spcPts val="2520"/>
                        </a:lnSpc>
                        <a:spcBef>
                          <a:spcPct val="0"/>
                        </a:spcBef>
                        <a:defRPr/>
                      </a:pPr>
                      <a:r>
                        <a:rPr lang="he-IL" sz="1800">
                          <a:solidFill>
                            <a:srgbClr val="000000"/>
                          </a:solidFill>
                          <a:latin typeface="Helvetica World"/>
                          <a:ea typeface="Helvetica World"/>
                          <a:cs typeface="Helvetica World"/>
                          <a:sym typeface="Helvetica World"/>
                          <a:rtl/>
                        </a:rPr>
                        <a:t>אור</a:t>
                      </a:r>
                      <a:r>
                        <a:rPr lang="he-IL" sz="1800" u="none" strike="noStrike">
                          <a:solidFill>
                            <a:srgbClr val="000000"/>
                          </a:solidFill>
                          <a:latin typeface="Helvetica World"/>
                          <a:ea typeface="Helvetica World"/>
                          <a:cs typeface="Helvetica World"/>
                          <a:sym typeface="Helvetica World"/>
                          <a:rtl/>
                        </a:rPr>
                        <a:t> ביננפלד</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marL="0" lvl="0" indent="0" algn="ctr" rtl="1">
                        <a:lnSpc>
                          <a:spcPts val="2520"/>
                        </a:lnSpc>
                        <a:spcBef>
                          <a:spcPct val="0"/>
                        </a:spcBef>
                        <a:defRPr/>
                      </a:pPr>
                      <a:r>
                        <a:rPr lang="he-IL" sz="1800" u="none" strike="noStrike">
                          <a:solidFill>
                            <a:srgbClr val="000000"/>
                          </a:solidFill>
                          <a:latin typeface="Helvetica World"/>
                          <a:ea typeface="Helvetica World"/>
                          <a:cs typeface="Helvetica World"/>
                          <a:sym typeface="Helvetica World"/>
                          <a:rtl/>
                        </a:rPr>
                        <a:t>נציגי בריאות ורווחה ישוביים</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extLst>
                  <a:ext uri="{0D108BD9-81ED-4DB2-BD59-A6C34878D82A}">
                    <a16:rowId xmlns:a16="http://schemas.microsoft.com/office/drawing/2014/main" val="10008"/>
                  </a:ext>
                </a:extLst>
              </a:tr>
              <a:tr h="1200500">
                <a:tc>
                  <a:txBody>
                    <a:bodyPr/>
                    <a:lstStyle/>
                    <a:p>
                      <a:pPr algn="ctr">
                        <a:lnSpc>
                          <a:spcPts val="2520"/>
                        </a:lnSpc>
                        <a:defRPr/>
                      </a:pP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tc>
                  <a:txBody>
                    <a:bodyPr/>
                    <a:lstStyle/>
                    <a:p>
                      <a:pPr algn="ctr" rtl="1">
                        <a:lnSpc>
                          <a:spcPts val="2520"/>
                        </a:lnSpc>
                        <a:defRPr/>
                      </a:pP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rtl="1">
                        <a:lnSpc>
                          <a:spcPts val="2520"/>
                        </a:lnSpc>
                        <a:defRPr/>
                      </a:pP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marL="0" lvl="0" indent="0" algn="ctr" rtl="1">
                        <a:lnSpc>
                          <a:spcPts val="2520"/>
                        </a:lnSpc>
                        <a:spcBef>
                          <a:spcPct val="0"/>
                        </a:spcBef>
                        <a:defRPr/>
                      </a:pPr>
                      <a:r>
                        <a:rPr lang="he-IL" sz="1800">
                          <a:solidFill>
                            <a:srgbClr val="000000"/>
                          </a:solidFill>
                          <a:latin typeface="Helvetica World"/>
                          <a:ea typeface="Helvetica World"/>
                          <a:cs typeface="Helvetica World"/>
                          <a:sym typeface="Helvetica World"/>
                          <a:rtl/>
                        </a:rPr>
                        <a:t>נציגי ישובים</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marL="0" lvl="0" indent="0" algn="ctr" rtl="1">
                        <a:lnSpc>
                          <a:spcPts val="2520"/>
                        </a:lnSpc>
                        <a:spcBef>
                          <a:spcPct val="0"/>
                        </a:spcBef>
                        <a:defRPr/>
                      </a:pP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extLst>
                  <a:ext uri="{0D108BD9-81ED-4DB2-BD59-A6C34878D82A}">
                    <a16:rowId xmlns:a16="http://schemas.microsoft.com/office/drawing/2014/main" val="10009"/>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9F8F5"/>
        </a:solidFill>
        <a:effectLst/>
      </p:bgPr>
    </p:bg>
    <p:spTree>
      <p:nvGrpSpPr>
        <p:cNvPr id="1" name=""/>
        <p:cNvGrpSpPr/>
        <p:nvPr/>
      </p:nvGrpSpPr>
      <p:grpSpPr>
        <a:xfrm>
          <a:off x="0" y="0"/>
          <a:ext cx="0" cy="0"/>
          <a:chOff x="0" y="0"/>
          <a:chExt cx="0" cy="0"/>
        </a:xfrm>
      </p:grpSpPr>
      <p:sp>
        <p:nvSpPr>
          <p:cNvPr id="2" name="TextBox 2"/>
          <p:cNvSpPr txBox="1"/>
          <p:nvPr/>
        </p:nvSpPr>
        <p:spPr>
          <a:xfrm>
            <a:off x="2922746" y="4192270"/>
            <a:ext cx="12442507" cy="951230"/>
          </a:xfrm>
          <a:prstGeom prst="rect">
            <a:avLst/>
          </a:prstGeom>
        </p:spPr>
        <p:txBody>
          <a:bodyPr lIns="0" tIns="0" rIns="0" bIns="0" rtlCol="0" anchor="t">
            <a:spAutoFit/>
          </a:bodyPr>
          <a:lstStyle/>
          <a:p>
            <a:pPr marL="0" lvl="0" indent="0" algn="ctr" rtl="1">
              <a:lnSpc>
                <a:spcPts val="7209"/>
              </a:lnSpc>
            </a:pPr>
            <a:r>
              <a:rPr lang="he-IL" sz="6999" b="1" spc="-83">
                <a:solidFill>
                  <a:srgbClr val="04588C"/>
                </a:solidFill>
                <a:latin typeface="Assistant Bold"/>
                <a:ea typeface="Assistant Bold"/>
                <a:cs typeface="Assistant Bold"/>
                <a:sym typeface="Assistant Bold"/>
                <a:rtl/>
              </a:rPr>
              <a:t>חלוקה לחדרים</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bg>
      <p:bgPr>
        <a:gradFill rotWithShape="1">
          <a:gsLst>
            <a:gs pos="0">
              <a:srgbClr val="FFFFFF">
                <a:alpha val="100000"/>
              </a:srgbClr>
            </a:gs>
            <a:gs pos="100000">
              <a:srgbClr val="E8E8E8">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extBox 2"/>
          <p:cNvSpPr txBox="1"/>
          <p:nvPr/>
        </p:nvSpPr>
        <p:spPr>
          <a:xfrm>
            <a:off x="1557083" y="2203450"/>
            <a:ext cx="15702217" cy="5283200"/>
          </a:xfrm>
          <a:prstGeom prst="rect">
            <a:avLst/>
          </a:prstGeom>
        </p:spPr>
        <p:txBody>
          <a:bodyPr lIns="0" tIns="0" rIns="0" bIns="0" rtlCol="0" anchor="t">
            <a:spAutoFit/>
          </a:bodyPr>
          <a:lstStyle/>
          <a:p>
            <a:pPr algn="r" rtl="1">
              <a:lnSpc>
                <a:spcPts val="7000"/>
              </a:lnSpc>
            </a:pPr>
            <a:r>
              <a:rPr lang="he-IL" sz="5000">
                <a:solidFill>
                  <a:srgbClr val="000000"/>
                </a:solidFill>
                <a:latin typeface="Assistant"/>
                <a:ea typeface="Assistant"/>
                <a:cs typeface="Assistant"/>
                <a:sym typeface="Assistant"/>
                <a:rtl/>
              </a:rPr>
              <a:t>תהילה רביבו</a:t>
            </a:r>
          </a:p>
          <a:p>
            <a:pPr algn="r" rtl="1">
              <a:lnSpc>
                <a:spcPts val="7000"/>
              </a:lnSpc>
            </a:pPr>
            <a:r>
              <a:rPr lang="he-IL" sz="5000">
                <a:solidFill>
                  <a:srgbClr val="000000"/>
                </a:solidFill>
                <a:latin typeface="Assistant"/>
                <a:ea typeface="Assistant"/>
                <a:cs typeface="Assistant"/>
                <a:sym typeface="Assistant"/>
                <a:rtl/>
              </a:rPr>
              <a:t>עודד אטינגר</a:t>
            </a:r>
          </a:p>
          <a:p>
            <a:pPr algn="r" rtl="1">
              <a:lnSpc>
                <a:spcPts val="7000"/>
              </a:lnSpc>
            </a:pPr>
            <a:r>
              <a:rPr lang="he-IL" sz="5000">
                <a:solidFill>
                  <a:srgbClr val="000000"/>
                </a:solidFill>
                <a:latin typeface="Assistant"/>
                <a:ea typeface="Assistant"/>
                <a:cs typeface="Assistant"/>
                <a:sym typeface="Assistant"/>
                <a:rtl/>
              </a:rPr>
              <a:t>חיה ברדמן לוי</a:t>
            </a:r>
          </a:p>
          <a:p>
            <a:pPr algn="r" rtl="1">
              <a:lnSpc>
                <a:spcPts val="7000"/>
              </a:lnSpc>
            </a:pPr>
            <a:r>
              <a:rPr lang="he-IL" sz="5000">
                <a:solidFill>
                  <a:srgbClr val="000000"/>
                </a:solidFill>
                <a:latin typeface="Assistant"/>
                <a:ea typeface="Assistant"/>
                <a:cs typeface="Assistant"/>
                <a:sym typeface="Assistant"/>
                <a:rtl/>
              </a:rPr>
              <a:t>מוריה נישרי</a:t>
            </a:r>
          </a:p>
          <a:p>
            <a:pPr algn="r" rtl="1">
              <a:lnSpc>
                <a:spcPts val="7000"/>
              </a:lnSpc>
            </a:pPr>
            <a:endParaRPr lang="he-IL" sz="5000">
              <a:solidFill>
                <a:srgbClr val="000000"/>
              </a:solidFill>
              <a:latin typeface="Assistant"/>
              <a:ea typeface="Assistant"/>
              <a:cs typeface="Assistant"/>
              <a:sym typeface="Assistant"/>
              <a:rtl/>
            </a:endParaRPr>
          </a:p>
          <a:p>
            <a:pPr algn="r" rtl="1">
              <a:lnSpc>
                <a:spcPts val="7000"/>
              </a:lnSpc>
            </a:pPr>
            <a:endParaRPr lang="he-IL" sz="5000">
              <a:solidFill>
                <a:srgbClr val="000000"/>
              </a:solidFill>
              <a:latin typeface="Assistant"/>
              <a:ea typeface="Assistant"/>
              <a:cs typeface="Assistant"/>
              <a:sym typeface="Assistant"/>
              <a:rtl/>
            </a:endParaRPr>
          </a:p>
        </p:txBody>
      </p:sp>
      <p:sp>
        <p:nvSpPr>
          <p:cNvPr id="3" name="TextBox 3"/>
          <p:cNvSpPr txBox="1"/>
          <p:nvPr/>
        </p:nvSpPr>
        <p:spPr>
          <a:xfrm>
            <a:off x="8420969" y="610235"/>
            <a:ext cx="8838331" cy="951230"/>
          </a:xfrm>
          <a:prstGeom prst="rect">
            <a:avLst/>
          </a:prstGeom>
        </p:spPr>
        <p:txBody>
          <a:bodyPr lIns="0" tIns="0" rIns="0" bIns="0" rtlCol="0" anchor="t">
            <a:spAutoFit/>
          </a:bodyPr>
          <a:lstStyle/>
          <a:p>
            <a:pPr marL="0" lvl="0" indent="0" algn="r" rtl="1">
              <a:lnSpc>
                <a:spcPts val="7209"/>
              </a:lnSpc>
              <a:spcBef>
                <a:spcPct val="0"/>
              </a:spcBef>
            </a:pPr>
            <a:r>
              <a:rPr lang="he-IL" sz="6999" b="1" spc="-83">
                <a:solidFill>
                  <a:srgbClr val="04588C"/>
                </a:solidFill>
                <a:latin typeface="Assistant Bold"/>
                <a:ea typeface="Assistant Bold"/>
                <a:cs typeface="Assistant Bold"/>
                <a:sym typeface="Assistant Bold"/>
                <a:rtl/>
              </a:rPr>
              <a:t>צוות בריאות בגיל השלישי</a:t>
            </a:r>
          </a:p>
        </p:txBody>
      </p:sp>
      <p:sp>
        <p:nvSpPr>
          <p:cNvPr id="4" name="TextBox 4"/>
          <p:cNvSpPr txBox="1"/>
          <p:nvPr/>
        </p:nvSpPr>
        <p:spPr>
          <a:xfrm>
            <a:off x="1028700" y="4289425"/>
            <a:ext cx="9763820" cy="854075"/>
          </a:xfrm>
          <a:prstGeom prst="rect">
            <a:avLst/>
          </a:prstGeom>
        </p:spPr>
        <p:txBody>
          <a:bodyPr lIns="0" tIns="0" rIns="0" bIns="0" rtlCol="0" anchor="t">
            <a:spAutoFit/>
          </a:bodyPr>
          <a:lstStyle/>
          <a:p>
            <a:pPr algn="ctr" rtl="1">
              <a:lnSpc>
                <a:spcPts val="7000"/>
              </a:lnSpc>
            </a:pPr>
            <a:r>
              <a:rPr lang="he-IL" sz="5000">
                <a:solidFill>
                  <a:srgbClr val="000000"/>
                </a:solidFill>
                <a:latin typeface="Assistant"/>
                <a:ea typeface="Assistant"/>
                <a:cs typeface="Assistant"/>
                <a:sym typeface="Assistant"/>
                <a:rtl/>
              </a:rPr>
              <a:t>מלווה: ליטל רותם- יוזמת “ישותנו” שיתופים</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bg>
      <p:bgPr>
        <a:solidFill>
          <a:srgbClr val="F9F8F5"/>
        </a:solidFill>
        <a:effectLst/>
      </p:bgPr>
    </p:bg>
    <p:spTree>
      <p:nvGrpSpPr>
        <p:cNvPr id="1" name=""/>
        <p:cNvGrpSpPr/>
        <p:nvPr/>
      </p:nvGrpSpPr>
      <p:grpSpPr>
        <a:xfrm>
          <a:off x="0" y="0"/>
          <a:ext cx="0" cy="0"/>
          <a:chOff x="0" y="0"/>
          <a:chExt cx="0" cy="0"/>
        </a:xfrm>
      </p:grpSpPr>
      <p:sp>
        <p:nvSpPr>
          <p:cNvPr id="2" name="TextBox 2"/>
          <p:cNvSpPr txBox="1"/>
          <p:nvPr/>
        </p:nvSpPr>
        <p:spPr>
          <a:xfrm>
            <a:off x="3691875" y="1348588"/>
            <a:ext cx="11352073" cy="1406525"/>
          </a:xfrm>
          <a:prstGeom prst="rect">
            <a:avLst/>
          </a:prstGeom>
        </p:spPr>
        <p:txBody>
          <a:bodyPr lIns="0" tIns="0" rIns="0" bIns="0" rtlCol="0" anchor="t">
            <a:spAutoFit/>
          </a:bodyPr>
          <a:lstStyle/>
          <a:p>
            <a:pPr algn="ctr" rtl="1">
              <a:lnSpc>
                <a:spcPts val="5500"/>
              </a:lnSpc>
            </a:pPr>
            <a:r>
              <a:rPr lang="he-IL" sz="5000" b="1">
                <a:solidFill>
                  <a:srgbClr val="000000"/>
                </a:solidFill>
                <a:latin typeface="Assistant Bold"/>
                <a:ea typeface="Assistant Bold"/>
                <a:cs typeface="Assistant Bold"/>
                <a:sym typeface="Assistant Bold"/>
                <a:rtl/>
              </a:rPr>
              <a:t>בריאות בגיל השלישי</a:t>
            </a:r>
          </a:p>
          <a:p>
            <a:pPr algn="ctr" rtl="1">
              <a:lnSpc>
                <a:spcPts val="5500"/>
              </a:lnSpc>
            </a:pPr>
            <a:r>
              <a:rPr lang="he-IL" sz="5000" b="1">
                <a:solidFill>
                  <a:srgbClr val="000000"/>
                </a:solidFill>
                <a:latin typeface="Assistant Bold"/>
                <a:ea typeface="Assistant Bold"/>
                <a:cs typeface="Assistant Bold"/>
                <a:sym typeface="Assistant Bold"/>
                <a:rtl/>
              </a:rPr>
              <a:t>נושאים עיקריים שעלו במיפוי</a:t>
            </a:r>
          </a:p>
        </p:txBody>
      </p:sp>
      <p:sp>
        <p:nvSpPr>
          <p:cNvPr id="3" name="TextBox 3"/>
          <p:cNvSpPr txBox="1"/>
          <p:nvPr/>
        </p:nvSpPr>
        <p:spPr>
          <a:xfrm>
            <a:off x="4452262" y="3789158"/>
            <a:ext cx="12807038" cy="3498850"/>
          </a:xfrm>
          <a:prstGeom prst="rect">
            <a:avLst/>
          </a:prstGeom>
        </p:spPr>
        <p:txBody>
          <a:bodyPr lIns="0" tIns="0" rIns="0" bIns="0" rtlCol="0" anchor="t">
            <a:spAutoFit/>
          </a:bodyPr>
          <a:lstStyle/>
          <a:p>
            <a:pPr algn="r" rtl="1">
              <a:lnSpc>
                <a:spcPts val="5599"/>
              </a:lnSpc>
            </a:pPr>
            <a:endParaRPr/>
          </a:p>
          <a:p>
            <a:pPr marL="863599" lvl="1" indent="-431800" algn="r" rtl="1">
              <a:lnSpc>
                <a:spcPts val="5599"/>
              </a:lnSpc>
              <a:buFont typeface="Arial"/>
              <a:buChar char="•"/>
            </a:pPr>
            <a:r>
              <a:rPr lang="he-IL" sz="3999">
                <a:solidFill>
                  <a:srgbClr val="000000"/>
                </a:solidFill>
                <a:latin typeface="Assistant"/>
                <a:ea typeface="Assistant"/>
                <a:cs typeface="Assistant"/>
                <a:sym typeface="Assistant"/>
                <a:rtl/>
              </a:rPr>
              <a:t>ירידה בתפקוד הפיזי והקוגניטיבי, עליה בבדידות</a:t>
            </a:r>
          </a:p>
          <a:p>
            <a:pPr marL="863599" lvl="1" indent="-431800" algn="r" rtl="1">
              <a:lnSpc>
                <a:spcPts val="5599"/>
              </a:lnSpc>
              <a:buFont typeface="Arial"/>
              <a:buChar char="•"/>
            </a:pPr>
            <a:r>
              <a:rPr lang="he-IL" sz="3999">
                <a:solidFill>
                  <a:srgbClr val="000000"/>
                </a:solidFill>
                <a:latin typeface="Assistant"/>
                <a:ea typeface="Assistant"/>
                <a:cs typeface="Assistant"/>
                <a:sym typeface="Assistant"/>
                <a:rtl/>
              </a:rPr>
              <a:t>קושי בניידות ובנגישות- לפעילויות ולטיפולים</a:t>
            </a:r>
          </a:p>
          <a:p>
            <a:pPr marL="863599" lvl="1" indent="-431800" algn="r" rtl="1">
              <a:lnSpc>
                <a:spcPts val="5599"/>
              </a:lnSpc>
              <a:buFont typeface="Arial"/>
              <a:buChar char="•"/>
            </a:pPr>
            <a:r>
              <a:rPr lang="he-IL" sz="3999">
                <a:solidFill>
                  <a:srgbClr val="000000"/>
                </a:solidFill>
                <a:latin typeface="Assistant"/>
                <a:ea typeface="Assistant"/>
                <a:cs typeface="Assistant"/>
                <a:sym typeface="Assistant"/>
                <a:rtl/>
              </a:rPr>
              <a:t>היעדר מענה מותאם לתפקוד גבוה (ותיקים צעירים)</a:t>
            </a:r>
          </a:p>
          <a:p>
            <a:pPr algn="r" rtl="1">
              <a:lnSpc>
                <a:spcPts val="5599"/>
              </a:lnSpc>
            </a:pPr>
            <a:endParaRPr lang="he-IL" sz="3999">
              <a:solidFill>
                <a:srgbClr val="000000"/>
              </a:solidFill>
              <a:latin typeface="Assistant"/>
              <a:ea typeface="Assistant"/>
              <a:cs typeface="Assistant"/>
              <a:sym typeface="Assistant"/>
              <a:rtl/>
            </a:endParaRPr>
          </a:p>
        </p:txBody>
      </p:sp>
      <p:sp>
        <p:nvSpPr>
          <p:cNvPr id="4" name="Freeform 4"/>
          <p:cNvSpPr/>
          <p:nvPr/>
        </p:nvSpPr>
        <p:spPr>
          <a:xfrm>
            <a:off x="13327470" y="1465609"/>
            <a:ext cx="1716479" cy="1289505"/>
          </a:xfrm>
          <a:custGeom>
            <a:avLst/>
            <a:gdLst/>
            <a:ahLst/>
            <a:cxnLst/>
            <a:rect l="l" t="t" r="r" b="b"/>
            <a:pathLst>
              <a:path w="1716479" h="1289505">
                <a:moveTo>
                  <a:pt x="0" y="0"/>
                </a:moveTo>
                <a:lnTo>
                  <a:pt x="1716479" y="0"/>
                </a:lnTo>
                <a:lnTo>
                  <a:pt x="1716479" y="1289504"/>
                </a:lnTo>
                <a:lnTo>
                  <a:pt x="0" y="128950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he-IL"/>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 name="Group 2"/>
          <p:cNvGrpSpPr/>
          <p:nvPr/>
        </p:nvGrpSpPr>
        <p:grpSpPr>
          <a:xfrm rot="5400000">
            <a:off x="5447026" y="-2453236"/>
            <a:ext cx="7054821" cy="18969026"/>
            <a:chOff x="0" y="0"/>
            <a:chExt cx="1858060" cy="4995958"/>
          </a:xfrm>
        </p:grpSpPr>
        <p:sp>
          <p:nvSpPr>
            <p:cNvPr id="3" name="Freeform 3"/>
            <p:cNvSpPr/>
            <p:nvPr/>
          </p:nvSpPr>
          <p:spPr>
            <a:xfrm>
              <a:off x="0" y="0"/>
              <a:ext cx="1858060" cy="4995957"/>
            </a:xfrm>
            <a:custGeom>
              <a:avLst/>
              <a:gdLst/>
              <a:ahLst/>
              <a:cxnLst/>
              <a:rect l="l" t="t" r="r" b="b"/>
              <a:pathLst>
                <a:path w="1858060" h="4995957">
                  <a:moveTo>
                    <a:pt x="0" y="0"/>
                  </a:moveTo>
                  <a:lnTo>
                    <a:pt x="1858060" y="0"/>
                  </a:lnTo>
                  <a:lnTo>
                    <a:pt x="1858060" y="4995957"/>
                  </a:lnTo>
                  <a:lnTo>
                    <a:pt x="0" y="4995957"/>
                  </a:lnTo>
                  <a:close/>
                </a:path>
              </a:pathLst>
            </a:custGeom>
            <a:solidFill>
              <a:srgbClr val="223443"/>
            </a:solidFill>
          </p:spPr>
          <p:txBody>
            <a:bodyPr/>
            <a:lstStyle/>
            <a:p>
              <a:endParaRPr lang="he-IL"/>
            </a:p>
          </p:txBody>
        </p:sp>
        <p:sp>
          <p:nvSpPr>
            <p:cNvPr id="4" name="TextBox 4"/>
            <p:cNvSpPr txBox="1"/>
            <p:nvPr/>
          </p:nvSpPr>
          <p:spPr>
            <a:xfrm>
              <a:off x="0" y="-47625"/>
              <a:ext cx="1858060" cy="5043583"/>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221259" y="-177556"/>
            <a:ext cx="437756" cy="11399613"/>
            <a:chOff x="0" y="0"/>
            <a:chExt cx="115294" cy="3002367"/>
          </a:xfrm>
        </p:grpSpPr>
        <p:sp>
          <p:nvSpPr>
            <p:cNvPr id="6" name="Freeform 6"/>
            <p:cNvSpPr/>
            <p:nvPr/>
          </p:nvSpPr>
          <p:spPr>
            <a:xfrm>
              <a:off x="0" y="0"/>
              <a:ext cx="115294" cy="3002367"/>
            </a:xfrm>
            <a:custGeom>
              <a:avLst/>
              <a:gdLst/>
              <a:ahLst/>
              <a:cxnLst/>
              <a:rect l="l" t="t" r="r" b="b"/>
              <a:pathLst>
                <a:path w="115294" h="3002367">
                  <a:moveTo>
                    <a:pt x="0" y="0"/>
                  </a:moveTo>
                  <a:lnTo>
                    <a:pt x="115294" y="0"/>
                  </a:lnTo>
                  <a:lnTo>
                    <a:pt x="115294" y="3002367"/>
                  </a:lnTo>
                  <a:lnTo>
                    <a:pt x="0" y="3002367"/>
                  </a:lnTo>
                  <a:close/>
                </a:path>
              </a:pathLst>
            </a:custGeom>
            <a:solidFill>
              <a:srgbClr val="223443"/>
            </a:solidFill>
          </p:spPr>
          <p:txBody>
            <a:bodyPr/>
            <a:lstStyle/>
            <a:p>
              <a:endParaRPr lang="he-IL"/>
            </a:p>
          </p:txBody>
        </p:sp>
        <p:sp>
          <p:nvSpPr>
            <p:cNvPr id="7" name="TextBox 7"/>
            <p:cNvSpPr txBox="1"/>
            <p:nvPr/>
          </p:nvSpPr>
          <p:spPr>
            <a:xfrm>
              <a:off x="0" y="-47625"/>
              <a:ext cx="115294" cy="3049992"/>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1921179" y="885825"/>
            <a:ext cx="15338121" cy="1236345"/>
          </a:xfrm>
          <a:prstGeom prst="rect">
            <a:avLst/>
          </a:prstGeom>
        </p:spPr>
        <p:txBody>
          <a:bodyPr lIns="0" tIns="0" rIns="0" bIns="0" rtlCol="0" anchor="t">
            <a:spAutoFit/>
          </a:bodyPr>
          <a:lstStyle/>
          <a:p>
            <a:pPr algn="r" rtl="1">
              <a:lnSpc>
                <a:spcPts val="10080"/>
              </a:lnSpc>
            </a:pPr>
            <a:r>
              <a:rPr lang="he-IL" sz="7200" b="1">
                <a:solidFill>
                  <a:srgbClr val="31356E"/>
                </a:solidFill>
                <a:latin typeface="Roboto Bold"/>
                <a:ea typeface="Roboto Bold"/>
                <a:cs typeface="Roboto Bold"/>
                <a:sym typeface="Roboto Bold"/>
                <a:rtl/>
              </a:rPr>
              <a:t>החמרה במצב האזרחים ותיקים</a:t>
            </a:r>
          </a:p>
        </p:txBody>
      </p:sp>
      <p:sp>
        <p:nvSpPr>
          <p:cNvPr id="9" name="TextBox 9"/>
          <p:cNvSpPr txBox="1"/>
          <p:nvPr/>
        </p:nvSpPr>
        <p:spPr>
          <a:xfrm>
            <a:off x="14560153" y="6463181"/>
            <a:ext cx="2699147" cy="297180"/>
          </a:xfrm>
          <a:prstGeom prst="rect">
            <a:avLst/>
          </a:prstGeom>
        </p:spPr>
        <p:txBody>
          <a:bodyPr lIns="0" tIns="0" rIns="0" bIns="0" rtlCol="0" anchor="t">
            <a:spAutoFit/>
          </a:bodyPr>
          <a:lstStyle/>
          <a:p>
            <a:pPr marL="0" lvl="0" indent="0" algn="ctr" rtl="1">
              <a:lnSpc>
                <a:spcPts val="2520"/>
              </a:lnSpc>
              <a:spcBef>
                <a:spcPct val="0"/>
              </a:spcBef>
            </a:pPr>
            <a:r>
              <a:rPr lang="he-IL" sz="1800" b="1" u="none" strike="noStrike">
                <a:solidFill>
                  <a:srgbClr val="06F4F4"/>
                </a:solidFill>
                <a:latin typeface="Noto Sans Hebrew Bold"/>
                <a:ea typeface="Noto Sans Hebrew Bold"/>
                <a:cs typeface="Noto Sans Hebrew Bold"/>
                <a:sym typeface="Noto Sans Hebrew Bold"/>
                <a:rtl/>
              </a:rPr>
              <a:t>חיה בידרמן, מנכ"לית יחדיו</a:t>
            </a:r>
          </a:p>
        </p:txBody>
      </p:sp>
      <p:sp>
        <p:nvSpPr>
          <p:cNvPr id="10" name="TextBox 10"/>
          <p:cNvSpPr txBox="1"/>
          <p:nvPr/>
        </p:nvSpPr>
        <p:spPr>
          <a:xfrm>
            <a:off x="9933703" y="4450080"/>
            <a:ext cx="7325597" cy="1291590"/>
          </a:xfrm>
          <a:prstGeom prst="rect">
            <a:avLst/>
          </a:prstGeom>
        </p:spPr>
        <p:txBody>
          <a:bodyPr lIns="0" tIns="0" rIns="0" bIns="0" rtlCol="0" anchor="t">
            <a:spAutoFit/>
          </a:bodyPr>
          <a:lstStyle/>
          <a:p>
            <a:pPr marL="0" lvl="0" indent="0" algn="r" rtl="1">
              <a:lnSpc>
                <a:spcPts val="3359"/>
              </a:lnSpc>
              <a:spcBef>
                <a:spcPct val="0"/>
              </a:spcBef>
            </a:pPr>
            <a:r>
              <a:rPr lang="ar-EG" sz="2400" i="1">
                <a:solidFill>
                  <a:srgbClr val="06F4F4"/>
                </a:solidFill>
                <a:latin typeface="Helvetica Hebrew Italics"/>
                <a:ea typeface="Helvetica Hebrew Italics"/>
                <a:cs typeface="Helvetica Hebrew Italics"/>
                <a:sym typeface="Helvetica Hebrew Italics"/>
                <a:rtl/>
              </a:rPr>
              <a:t>"</a:t>
            </a:r>
            <a:r>
              <a:rPr lang="he-IL" sz="2400" i="1" u="none" strike="noStrike">
                <a:solidFill>
                  <a:srgbClr val="06F4F4"/>
                </a:solidFill>
                <a:latin typeface="Helvetica Hebrew Italics"/>
                <a:ea typeface="Helvetica Hebrew Italics"/>
                <a:cs typeface="Helvetica Hebrew Italics"/>
                <a:sym typeface="Helvetica Hebrew Italics"/>
                <a:rtl/>
              </a:rPr>
              <a:t>המשמעות של</a:t>
            </a:r>
            <a:r>
              <a:rPr lang="ar-EG" sz="2400" i="1" u="none" strike="noStrike">
                <a:solidFill>
                  <a:srgbClr val="06F4F4"/>
                </a:solidFill>
                <a:latin typeface="Helvetica Hebrew Italics"/>
                <a:ea typeface="Helvetica Hebrew Italics"/>
                <a:cs typeface="Helvetica Hebrew Italics"/>
                <a:sym typeface="Helvetica Hebrew Italics"/>
                <a:rtl/>
              </a:rPr>
              <a:t> </a:t>
            </a:r>
            <a:r>
              <a:rPr lang="he-IL" sz="2400" i="1" u="none" strike="noStrike">
                <a:solidFill>
                  <a:srgbClr val="06F4F4"/>
                </a:solidFill>
                <a:latin typeface="Helvetica Hebrew Italics"/>
                <a:ea typeface="Helvetica Hebrew Italics"/>
                <a:cs typeface="Helvetica Hebrew Italics"/>
                <a:sym typeface="Helvetica Hebrew Italics"/>
                <a:rtl/>
              </a:rPr>
              <a:t>חרבות ברזל זה השבר של הוותיקים הם היו סוג של עוגן, ובעצם שברו את העוגן הזה, יש תחושת בדידות מאוד גדולה, הם יותר מדוכדכים״</a:t>
            </a:r>
          </a:p>
        </p:txBody>
      </p:sp>
      <p:sp>
        <p:nvSpPr>
          <p:cNvPr id="11" name="TextBox 11"/>
          <p:cNvSpPr txBox="1"/>
          <p:nvPr/>
        </p:nvSpPr>
        <p:spPr>
          <a:xfrm>
            <a:off x="1028700" y="4450080"/>
            <a:ext cx="7709198" cy="1710690"/>
          </a:xfrm>
          <a:prstGeom prst="rect">
            <a:avLst/>
          </a:prstGeom>
        </p:spPr>
        <p:txBody>
          <a:bodyPr lIns="0" tIns="0" rIns="0" bIns="0" rtlCol="0" anchor="t">
            <a:spAutoFit/>
          </a:bodyPr>
          <a:lstStyle/>
          <a:p>
            <a:pPr marL="0" lvl="0" indent="0" algn="r" rtl="1">
              <a:lnSpc>
                <a:spcPts val="3359"/>
              </a:lnSpc>
              <a:spcBef>
                <a:spcPct val="0"/>
              </a:spcBef>
            </a:pPr>
            <a:r>
              <a:rPr lang="ar-EG" sz="2400" i="1">
                <a:solidFill>
                  <a:srgbClr val="06F4F4"/>
                </a:solidFill>
                <a:latin typeface="Helvetica Hebrew Italics"/>
                <a:ea typeface="Helvetica Hebrew Italics"/>
                <a:cs typeface="Helvetica Hebrew Italics"/>
                <a:sym typeface="Helvetica Hebrew Italics"/>
                <a:rtl/>
              </a:rPr>
              <a:t>"</a:t>
            </a:r>
            <a:r>
              <a:rPr lang="he-IL" sz="2400" i="1" u="none" strike="noStrike">
                <a:solidFill>
                  <a:srgbClr val="06F4F4"/>
                </a:solidFill>
                <a:latin typeface="Helvetica Hebrew Italics"/>
                <a:ea typeface="Helvetica Hebrew Italics"/>
                <a:cs typeface="Helvetica Hebrew Italics"/>
                <a:sym typeface="Helvetica Hebrew Italics"/>
                <a:rtl/>
              </a:rPr>
              <a:t>עצוב לראות את האוכלוסייה הוותיקה, הם נופלים אחד אחד. כל יום אירוע או מקרה חדש של ירידה בזיכרון. משרד הבריאות חייב לשנות את הפרוטוקולים של בדיקות ואיבחונים לישובים הללו כי אולי יש חיים שניתן להאריך וזה פשוט חבל ועצוב״ </a:t>
            </a:r>
          </a:p>
        </p:txBody>
      </p:sp>
      <p:sp>
        <p:nvSpPr>
          <p:cNvPr id="12" name="TextBox 12"/>
          <p:cNvSpPr txBox="1"/>
          <p:nvPr/>
        </p:nvSpPr>
        <p:spPr>
          <a:xfrm>
            <a:off x="5749579" y="6463181"/>
            <a:ext cx="2988320" cy="297180"/>
          </a:xfrm>
          <a:prstGeom prst="rect">
            <a:avLst/>
          </a:prstGeom>
        </p:spPr>
        <p:txBody>
          <a:bodyPr lIns="0" tIns="0" rIns="0" bIns="0" rtlCol="0" anchor="t">
            <a:spAutoFit/>
          </a:bodyPr>
          <a:lstStyle/>
          <a:p>
            <a:pPr marL="0" lvl="0" indent="0" algn="ctr" rtl="1">
              <a:lnSpc>
                <a:spcPts val="2520"/>
              </a:lnSpc>
              <a:spcBef>
                <a:spcPct val="0"/>
              </a:spcBef>
            </a:pPr>
            <a:r>
              <a:rPr lang="he-IL" sz="1800" b="1" u="none" strike="noStrike">
                <a:solidFill>
                  <a:srgbClr val="06F4F4"/>
                </a:solidFill>
                <a:latin typeface="Noto Sans Hebrew Bold"/>
                <a:ea typeface="Noto Sans Hebrew Bold"/>
                <a:cs typeface="Noto Sans Hebrew Bold"/>
                <a:sym typeface="Noto Sans Hebrew Bold"/>
                <a:rtl/>
              </a:rPr>
              <a:t>לימור, מנהלת רווחה כפר עזה</a:t>
            </a:r>
          </a:p>
        </p:txBody>
      </p:sp>
      <p:sp>
        <p:nvSpPr>
          <p:cNvPr id="13" name="TextBox 13"/>
          <p:cNvSpPr txBox="1"/>
          <p:nvPr/>
        </p:nvSpPr>
        <p:spPr>
          <a:xfrm>
            <a:off x="1142239" y="7417586"/>
            <a:ext cx="16117061" cy="1710690"/>
          </a:xfrm>
          <a:prstGeom prst="rect">
            <a:avLst/>
          </a:prstGeom>
        </p:spPr>
        <p:txBody>
          <a:bodyPr lIns="0" tIns="0" rIns="0" bIns="0" rtlCol="0" anchor="t">
            <a:spAutoFit/>
          </a:bodyPr>
          <a:lstStyle/>
          <a:p>
            <a:pPr marL="0" lvl="0" indent="0" algn="r" rtl="1">
              <a:lnSpc>
                <a:spcPts val="3359"/>
              </a:lnSpc>
              <a:spcBef>
                <a:spcPct val="0"/>
              </a:spcBef>
            </a:pPr>
            <a:r>
              <a:rPr lang="he-IL" sz="2400" i="1" u="none" strike="noStrike">
                <a:solidFill>
                  <a:srgbClr val="06F4F4"/>
                </a:solidFill>
                <a:latin typeface="Helvetica Hebrew Italics"/>
                <a:ea typeface="Helvetica Hebrew Italics"/>
                <a:cs typeface="Helvetica Hebrew Italics"/>
                <a:sym typeface="Helvetica Hebrew Italics"/>
                <a:rtl/>
              </a:rPr>
              <a:t>מי שחזר ליישוב נגיד יכול והתארגן והתמקם, שיחרר טיפה ואז הדברים צפים על פני השטח. אנשים שהחזיקו הרבה זמן, אני רואה את זה במפלסים ברוחמה, נחל עוז. אנשים כנראה החזיקו הרבה ואז כאלה שיצאו במצב מסוים, חוו ירידה תפקודית, קוגניטיבית או פיזית משמעותית בשנתיים האלה. כמעט אין אף אחד שזה לא עבר עליו, הדבר הזה. וזה תמונה שמוכרת לי מהרבה מקומות. אין סטטיסטיקה אבל אני פשוט רואה ואני מכיר הרבה מהאנשים וגם מקבל פניות על דברים כאלה. אז יש המון כאלה״</a:t>
            </a:r>
          </a:p>
        </p:txBody>
      </p:sp>
      <p:sp>
        <p:nvSpPr>
          <p:cNvPr id="14" name="TextBox 14"/>
          <p:cNvSpPr txBox="1"/>
          <p:nvPr/>
        </p:nvSpPr>
        <p:spPr>
          <a:xfrm>
            <a:off x="10003036" y="9454468"/>
            <a:ext cx="7256264" cy="297180"/>
          </a:xfrm>
          <a:prstGeom prst="rect">
            <a:avLst/>
          </a:prstGeom>
        </p:spPr>
        <p:txBody>
          <a:bodyPr lIns="0" tIns="0" rIns="0" bIns="0" rtlCol="0" anchor="t">
            <a:spAutoFit/>
          </a:bodyPr>
          <a:lstStyle/>
          <a:p>
            <a:pPr marL="0" lvl="0" indent="0" algn="ctr" rtl="1">
              <a:lnSpc>
                <a:spcPts val="2520"/>
              </a:lnSpc>
              <a:spcBef>
                <a:spcPct val="0"/>
              </a:spcBef>
            </a:pPr>
            <a:r>
              <a:rPr lang="he-IL" sz="1800" b="1" u="none" strike="noStrike">
                <a:solidFill>
                  <a:srgbClr val="06F4F4"/>
                </a:solidFill>
                <a:latin typeface="Noto Sans Hebrew Bold"/>
                <a:ea typeface="Noto Sans Hebrew Bold"/>
                <a:cs typeface="Noto Sans Hebrew Bold"/>
                <a:sym typeface="Noto Sans Hebrew Bold"/>
                <a:rtl/>
              </a:rPr>
              <a:t> עודד, אחראי תחום של אזרחים ותיקים באגף שירותים חברתיים במועצה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 name="Group 2"/>
          <p:cNvGrpSpPr/>
          <p:nvPr/>
        </p:nvGrpSpPr>
        <p:grpSpPr>
          <a:xfrm>
            <a:off x="-221259" y="-177556"/>
            <a:ext cx="437756" cy="11399613"/>
            <a:chOff x="0" y="0"/>
            <a:chExt cx="115294" cy="3002367"/>
          </a:xfrm>
        </p:grpSpPr>
        <p:sp>
          <p:nvSpPr>
            <p:cNvPr id="3" name="Freeform 3"/>
            <p:cNvSpPr/>
            <p:nvPr/>
          </p:nvSpPr>
          <p:spPr>
            <a:xfrm>
              <a:off x="0" y="0"/>
              <a:ext cx="115294" cy="3002367"/>
            </a:xfrm>
            <a:custGeom>
              <a:avLst/>
              <a:gdLst/>
              <a:ahLst/>
              <a:cxnLst/>
              <a:rect l="l" t="t" r="r" b="b"/>
              <a:pathLst>
                <a:path w="115294" h="3002367">
                  <a:moveTo>
                    <a:pt x="0" y="0"/>
                  </a:moveTo>
                  <a:lnTo>
                    <a:pt x="115294" y="0"/>
                  </a:lnTo>
                  <a:lnTo>
                    <a:pt x="115294" y="3002367"/>
                  </a:lnTo>
                  <a:lnTo>
                    <a:pt x="0" y="3002367"/>
                  </a:lnTo>
                  <a:close/>
                </a:path>
              </a:pathLst>
            </a:custGeom>
            <a:solidFill>
              <a:srgbClr val="223443"/>
            </a:solidFill>
          </p:spPr>
          <p:txBody>
            <a:bodyPr/>
            <a:lstStyle/>
            <a:p>
              <a:endParaRPr lang="he-IL"/>
            </a:p>
          </p:txBody>
        </p:sp>
        <p:sp>
          <p:nvSpPr>
            <p:cNvPr id="4" name="TextBox 4"/>
            <p:cNvSpPr txBox="1"/>
            <p:nvPr/>
          </p:nvSpPr>
          <p:spPr>
            <a:xfrm>
              <a:off x="0" y="-47625"/>
              <a:ext cx="115294" cy="3049992"/>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028700" y="3348159"/>
            <a:ext cx="16695355" cy="6469450"/>
          </a:xfrm>
          <a:custGeom>
            <a:avLst/>
            <a:gdLst/>
            <a:ahLst/>
            <a:cxnLst/>
            <a:rect l="l" t="t" r="r" b="b"/>
            <a:pathLst>
              <a:path w="16695355" h="6469450">
                <a:moveTo>
                  <a:pt x="0" y="0"/>
                </a:moveTo>
                <a:lnTo>
                  <a:pt x="16695355" y="0"/>
                </a:lnTo>
                <a:lnTo>
                  <a:pt x="16695355" y="6469450"/>
                </a:lnTo>
                <a:lnTo>
                  <a:pt x="0" y="6469450"/>
                </a:lnTo>
                <a:lnTo>
                  <a:pt x="0" y="0"/>
                </a:lnTo>
                <a:close/>
              </a:path>
            </a:pathLst>
          </a:custGeom>
          <a:blipFill>
            <a:blip r:embed="rId3"/>
            <a:stretch>
              <a:fillRect/>
            </a:stretch>
          </a:blipFill>
        </p:spPr>
        <p:txBody>
          <a:bodyPr/>
          <a:lstStyle/>
          <a:p>
            <a:endParaRPr lang="he-IL"/>
          </a:p>
        </p:txBody>
      </p:sp>
      <p:sp>
        <p:nvSpPr>
          <p:cNvPr id="6" name="TextBox 6"/>
          <p:cNvSpPr txBox="1"/>
          <p:nvPr/>
        </p:nvSpPr>
        <p:spPr>
          <a:xfrm>
            <a:off x="1910478" y="904875"/>
            <a:ext cx="15360252" cy="1094740"/>
          </a:xfrm>
          <a:prstGeom prst="rect">
            <a:avLst/>
          </a:prstGeom>
        </p:spPr>
        <p:txBody>
          <a:bodyPr lIns="0" tIns="0" rIns="0" bIns="0" rtlCol="0" anchor="t">
            <a:spAutoFit/>
          </a:bodyPr>
          <a:lstStyle/>
          <a:p>
            <a:pPr algn="r" rtl="1">
              <a:lnSpc>
                <a:spcPts val="8959"/>
              </a:lnSpc>
            </a:pPr>
            <a:r>
              <a:rPr lang="he-IL" sz="6399" b="1" dirty="0">
                <a:solidFill>
                  <a:srgbClr val="31356E"/>
                </a:solidFill>
                <a:latin typeface="Assistant" pitchFamily="2" charset="-79"/>
                <a:ea typeface="Noto Sans Hebrew Bold"/>
                <a:cs typeface="Assistant" pitchFamily="2" charset="-79"/>
                <a:sym typeface="Noto Sans Hebrew Bold"/>
                <a:rtl/>
              </a:rPr>
              <a:t>תושבים ותיקים בחלוקה לקבוצות גיל</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rgbClr val="E8E8E8">
                <a:alpha val="100000"/>
              </a:srgbClr>
            </a:gs>
            <a:gs pos="100000">
              <a:srgbClr val="FFFFFF">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1756082" y="2316425"/>
            <a:ext cx="8743950" cy="6536734"/>
            <a:chOff x="0" y="0"/>
            <a:chExt cx="6350000" cy="4747084"/>
          </a:xfrm>
        </p:grpSpPr>
        <p:sp>
          <p:nvSpPr>
            <p:cNvPr id="3" name="Freeform 3"/>
            <p:cNvSpPr/>
            <p:nvPr/>
          </p:nvSpPr>
          <p:spPr>
            <a:xfrm>
              <a:off x="0" y="0"/>
              <a:ext cx="6350000" cy="4747083"/>
            </a:xfrm>
            <a:custGeom>
              <a:avLst/>
              <a:gdLst/>
              <a:ahLst/>
              <a:cxnLst/>
              <a:rect l="l" t="t" r="r" b="b"/>
              <a:pathLst>
                <a:path w="6350000" h="4747083">
                  <a:moveTo>
                    <a:pt x="0" y="3955903"/>
                  </a:moveTo>
                  <a:lnTo>
                    <a:pt x="0" y="791181"/>
                  </a:lnTo>
                  <a:cubicBezTo>
                    <a:pt x="0" y="354449"/>
                    <a:pt x="284480" y="0"/>
                    <a:pt x="635000" y="0"/>
                  </a:cubicBezTo>
                  <a:lnTo>
                    <a:pt x="5715000" y="0"/>
                  </a:lnTo>
                  <a:cubicBezTo>
                    <a:pt x="6065520" y="0"/>
                    <a:pt x="6350000" y="354449"/>
                    <a:pt x="6350000" y="791181"/>
                  </a:cubicBezTo>
                  <a:lnTo>
                    <a:pt x="6350000" y="3955903"/>
                  </a:lnTo>
                  <a:cubicBezTo>
                    <a:pt x="6350000" y="4392635"/>
                    <a:pt x="6065520" y="4747083"/>
                    <a:pt x="5715000" y="4747083"/>
                  </a:cubicBezTo>
                  <a:lnTo>
                    <a:pt x="635000" y="4747083"/>
                  </a:lnTo>
                  <a:cubicBezTo>
                    <a:pt x="284480" y="4747083"/>
                    <a:pt x="0" y="4392635"/>
                    <a:pt x="0" y="3955903"/>
                  </a:cubicBezTo>
                  <a:close/>
                </a:path>
              </a:pathLst>
            </a:custGeom>
            <a:blipFill>
              <a:blip r:embed="rId3"/>
              <a:stretch>
                <a:fillRect t="-9504" b="-9504"/>
              </a:stretch>
            </a:blipFill>
          </p:spPr>
          <p:txBody>
            <a:bodyPr/>
            <a:lstStyle/>
            <a:p>
              <a:endParaRPr lang="he-IL"/>
            </a:p>
          </p:txBody>
        </p:sp>
      </p:grpSp>
      <p:sp>
        <p:nvSpPr>
          <p:cNvPr id="4" name="TextBox 4"/>
          <p:cNvSpPr txBox="1"/>
          <p:nvPr/>
        </p:nvSpPr>
        <p:spPr>
          <a:xfrm>
            <a:off x="9506230" y="2113350"/>
            <a:ext cx="7753070" cy="951230"/>
          </a:xfrm>
          <a:prstGeom prst="rect">
            <a:avLst/>
          </a:prstGeom>
        </p:spPr>
        <p:txBody>
          <a:bodyPr lIns="0" tIns="0" rIns="0" bIns="0" rtlCol="0" anchor="t">
            <a:spAutoFit/>
          </a:bodyPr>
          <a:lstStyle/>
          <a:p>
            <a:pPr marL="0" lvl="0" indent="0" algn="r">
              <a:lnSpc>
                <a:spcPts val="7209"/>
              </a:lnSpc>
            </a:pPr>
            <a:r>
              <a:rPr lang="he-IL" sz="6999" b="1" spc="-83">
                <a:solidFill>
                  <a:srgbClr val="04588C"/>
                </a:solidFill>
                <a:latin typeface="Assistant Bold"/>
                <a:ea typeface="Assistant Bold"/>
                <a:cs typeface="Assistant Bold"/>
                <a:sym typeface="Assistant Bold"/>
                <a:rtl/>
              </a:rPr>
              <a:t>נעים להכיר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2"/>
          <p:cNvSpPr txBox="1"/>
          <p:nvPr/>
        </p:nvSpPr>
        <p:spPr>
          <a:xfrm>
            <a:off x="1708664" y="904875"/>
            <a:ext cx="15742257" cy="1094740"/>
          </a:xfrm>
          <a:prstGeom prst="rect">
            <a:avLst/>
          </a:prstGeom>
        </p:spPr>
        <p:txBody>
          <a:bodyPr lIns="0" tIns="0" rIns="0" bIns="0" rtlCol="0" anchor="t">
            <a:spAutoFit/>
          </a:bodyPr>
          <a:lstStyle/>
          <a:p>
            <a:pPr algn="r" rtl="1">
              <a:lnSpc>
                <a:spcPts val="8959"/>
              </a:lnSpc>
            </a:pPr>
            <a:r>
              <a:rPr lang="he-IL" sz="6399" b="1" dirty="0">
                <a:solidFill>
                  <a:srgbClr val="31356E"/>
                </a:solidFill>
                <a:latin typeface="Assistant" pitchFamily="2" charset="-79"/>
                <a:ea typeface="Noto Sans Hebrew Bold"/>
                <a:cs typeface="Assistant" pitchFamily="2" charset="-79"/>
                <a:sym typeface="Noto Sans Hebrew Bold"/>
                <a:rtl/>
              </a:rPr>
              <a:t>מחסור במענים לוותיקים עם תפקוד גבוה</a:t>
            </a:r>
          </a:p>
        </p:txBody>
      </p:sp>
      <p:grpSp>
        <p:nvGrpSpPr>
          <p:cNvPr id="3" name="Group 3"/>
          <p:cNvGrpSpPr/>
          <p:nvPr/>
        </p:nvGrpSpPr>
        <p:grpSpPr>
          <a:xfrm>
            <a:off x="-221259" y="-177556"/>
            <a:ext cx="437756" cy="11399613"/>
            <a:chOff x="0" y="0"/>
            <a:chExt cx="115294" cy="3002367"/>
          </a:xfrm>
        </p:grpSpPr>
        <p:sp>
          <p:nvSpPr>
            <p:cNvPr id="4" name="Freeform 4"/>
            <p:cNvSpPr/>
            <p:nvPr/>
          </p:nvSpPr>
          <p:spPr>
            <a:xfrm>
              <a:off x="0" y="0"/>
              <a:ext cx="115294" cy="3002367"/>
            </a:xfrm>
            <a:custGeom>
              <a:avLst/>
              <a:gdLst/>
              <a:ahLst/>
              <a:cxnLst/>
              <a:rect l="l" t="t" r="r" b="b"/>
              <a:pathLst>
                <a:path w="115294" h="3002367">
                  <a:moveTo>
                    <a:pt x="0" y="0"/>
                  </a:moveTo>
                  <a:lnTo>
                    <a:pt x="115294" y="0"/>
                  </a:lnTo>
                  <a:lnTo>
                    <a:pt x="115294" y="3002367"/>
                  </a:lnTo>
                  <a:lnTo>
                    <a:pt x="0" y="3002367"/>
                  </a:lnTo>
                  <a:close/>
                </a:path>
              </a:pathLst>
            </a:custGeom>
            <a:solidFill>
              <a:srgbClr val="223443"/>
            </a:solidFill>
          </p:spPr>
          <p:txBody>
            <a:bodyPr/>
            <a:lstStyle/>
            <a:p>
              <a:endParaRPr lang="he-IL"/>
            </a:p>
          </p:txBody>
        </p:sp>
        <p:sp>
          <p:nvSpPr>
            <p:cNvPr id="5" name="TextBox 5"/>
            <p:cNvSpPr txBox="1"/>
            <p:nvPr/>
          </p:nvSpPr>
          <p:spPr>
            <a:xfrm>
              <a:off x="0" y="-47625"/>
              <a:ext cx="115294" cy="3049992"/>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0082835" y="4244089"/>
            <a:ext cx="7176465" cy="3047365"/>
          </a:xfrm>
          <a:prstGeom prst="rect">
            <a:avLst/>
          </a:prstGeom>
        </p:spPr>
        <p:txBody>
          <a:bodyPr lIns="0" tIns="0" rIns="0" bIns="0" rtlCol="0" anchor="t">
            <a:spAutoFit/>
          </a:bodyPr>
          <a:lstStyle/>
          <a:p>
            <a:pPr marL="0" lvl="0" indent="0" algn="r" rtl="1">
              <a:lnSpc>
                <a:spcPts val="4759"/>
              </a:lnSpc>
              <a:spcBef>
                <a:spcPct val="0"/>
              </a:spcBef>
            </a:pPr>
            <a:r>
              <a:rPr lang="ar-EG" sz="3399" i="1">
                <a:solidFill>
                  <a:srgbClr val="223443"/>
                </a:solidFill>
                <a:latin typeface="Helvetica Hebrew Italics"/>
                <a:ea typeface="Helvetica Hebrew Italics"/>
                <a:cs typeface="Helvetica Hebrew Italics"/>
                <a:sym typeface="Helvetica Hebrew Italics"/>
                <a:rtl/>
              </a:rPr>
              <a:t>“</a:t>
            </a:r>
            <a:r>
              <a:rPr lang="he-IL" sz="3399" i="1" u="none" strike="noStrike">
                <a:solidFill>
                  <a:srgbClr val="223443"/>
                </a:solidFill>
                <a:latin typeface="Helvetica Hebrew Italics"/>
                <a:ea typeface="Helvetica Hebrew Italics"/>
                <a:cs typeface="Helvetica Hebrew Italics"/>
                <a:sym typeface="Helvetica Hebrew Italics"/>
                <a:rtl/>
              </a:rPr>
              <a:t>רוב הפעילויות מותאמות ל־</a:t>
            </a:r>
            <a:r>
              <a:rPr lang="en-US" sz="3399" i="1" u="none" strike="noStrike">
                <a:solidFill>
                  <a:srgbClr val="223443"/>
                </a:solidFill>
                <a:latin typeface="Helvetica Hebrew Italics"/>
                <a:ea typeface="Helvetica Hebrew Italics"/>
                <a:cs typeface="Helvetica Hebrew Italics"/>
                <a:sym typeface="Helvetica Hebrew Italics"/>
              </a:rPr>
              <a:t>75</a:t>
            </a:r>
            <a:r>
              <a:rPr lang="he-IL" sz="3399" i="1" u="none" strike="noStrike">
                <a:solidFill>
                  <a:srgbClr val="223443"/>
                </a:solidFill>
                <a:latin typeface="Helvetica Hebrew Italics"/>
                <a:ea typeface="Helvetica Hebrew Italics"/>
                <a:cs typeface="Helvetica Hebrew Italics"/>
                <a:sym typeface="Helvetica Hebrew Italics"/>
                <a:rtl/>
              </a:rPr>
              <a:t> ומעלה, לנו פחות […] הגיל זה לא העניין… זה עניין של תפקוד ולא של גיל כרונולוגי […] פילאטיס על כיסאות זה לא בשבילנו, אנחנו עוד לא שם״</a:t>
            </a:r>
          </a:p>
        </p:txBody>
      </p:sp>
      <p:sp>
        <p:nvSpPr>
          <p:cNvPr id="7" name="TextBox 7"/>
          <p:cNvSpPr txBox="1"/>
          <p:nvPr/>
        </p:nvSpPr>
        <p:spPr>
          <a:xfrm>
            <a:off x="2520165" y="9229725"/>
            <a:ext cx="2050554" cy="301236"/>
          </a:xfrm>
          <a:prstGeom prst="rect">
            <a:avLst/>
          </a:prstGeom>
        </p:spPr>
        <p:txBody>
          <a:bodyPr lIns="0" tIns="0" rIns="0" bIns="0" rtlCol="0" anchor="t">
            <a:spAutoFit/>
          </a:bodyPr>
          <a:lstStyle/>
          <a:p>
            <a:pPr marL="0" lvl="0" indent="0" algn="ctr" rtl="1">
              <a:lnSpc>
                <a:spcPts val="2520"/>
              </a:lnSpc>
              <a:spcBef>
                <a:spcPct val="0"/>
              </a:spcBef>
            </a:pPr>
            <a:r>
              <a:rPr lang="he-IL" sz="1800" b="1" dirty="0">
                <a:solidFill>
                  <a:srgbClr val="223443"/>
                </a:solidFill>
                <a:latin typeface="Assistant" pitchFamily="2" charset="-79"/>
                <a:ea typeface="Noto Sans Hebrew Bold"/>
                <a:cs typeface="Assistant" pitchFamily="2" charset="-79"/>
                <a:sym typeface="Noto Sans Hebrew Bold"/>
                <a:rtl/>
              </a:rPr>
              <a:t>קבוצת מיקוד ותיקים</a:t>
            </a:r>
          </a:p>
        </p:txBody>
      </p:sp>
      <p:sp>
        <p:nvSpPr>
          <p:cNvPr id="8" name="TextBox 8"/>
          <p:cNvSpPr txBox="1"/>
          <p:nvPr/>
        </p:nvSpPr>
        <p:spPr>
          <a:xfrm>
            <a:off x="14540508" y="3329621"/>
            <a:ext cx="2718792" cy="497840"/>
          </a:xfrm>
          <a:prstGeom prst="rect">
            <a:avLst/>
          </a:prstGeom>
        </p:spPr>
        <p:txBody>
          <a:bodyPr lIns="0" tIns="0" rIns="0" bIns="0" rtlCol="0" anchor="t">
            <a:spAutoFit/>
          </a:bodyPr>
          <a:lstStyle/>
          <a:p>
            <a:pPr algn="ctr" rtl="1">
              <a:lnSpc>
                <a:spcPts val="4059"/>
              </a:lnSpc>
              <a:spcBef>
                <a:spcPct val="0"/>
              </a:spcBef>
            </a:pPr>
            <a:r>
              <a:rPr lang="en-US" sz="2899" b="1">
                <a:solidFill>
                  <a:srgbClr val="000000"/>
                </a:solidFill>
                <a:latin typeface="Assistant" pitchFamily="2" charset="-79"/>
                <a:ea typeface="Noto Sans Hebrew Bold"/>
                <a:cs typeface="Assistant" pitchFamily="2" charset="-79"/>
                <a:sym typeface="Noto Sans Hebrew Bold"/>
              </a:rPr>
              <a:t>1</a:t>
            </a:r>
            <a:r>
              <a:rPr lang="he-IL" sz="2899" b="1">
                <a:solidFill>
                  <a:srgbClr val="000000"/>
                </a:solidFill>
                <a:latin typeface="Assistant" pitchFamily="2" charset="-79"/>
                <a:ea typeface="Noto Sans Hebrew Bold"/>
                <a:cs typeface="Assistant" pitchFamily="2" charset="-79"/>
                <a:sym typeface="Noto Sans Hebrew Bold"/>
                <a:rtl/>
              </a:rPr>
              <a:t>. תפקוד ולא גיל</a:t>
            </a:r>
          </a:p>
        </p:txBody>
      </p:sp>
      <p:sp>
        <p:nvSpPr>
          <p:cNvPr id="9" name="TextBox 9"/>
          <p:cNvSpPr txBox="1"/>
          <p:nvPr/>
        </p:nvSpPr>
        <p:spPr>
          <a:xfrm>
            <a:off x="1838524" y="3329621"/>
            <a:ext cx="6899374" cy="497840"/>
          </a:xfrm>
          <a:prstGeom prst="rect">
            <a:avLst/>
          </a:prstGeom>
        </p:spPr>
        <p:txBody>
          <a:bodyPr lIns="0" tIns="0" rIns="0" bIns="0" rtlCol="0" anchor="t">
            <a:spAutoFit/>
          </a:bodyPr>
          <a:lstStyle/>
          <a:p>
            <a:pPr algn="r" rtl="1">
              <a:lnSpc>
                <a:spcPts val="4059"/>
              </a:lnSpc>
            </a:pPr>
            <a:r>
              <a:rPr lang="en-US" sz="2899" b="1" dirty="0">
                <a:solidFill>
                  <a:srgbClr val="000000"/>
                </a:solidFill>
                <a:latin typeface="Assistant" pitchFamily="2" charset="-79"/>
                <a:ea typeface="Noto Sans Hebrew Bold"/>
                <a:cs typeface="Assistant" pitchFamily="2" charset="-79"/>
                <a:sym typeface="Noto Sans Hebrew Bold"/>
              </a:rPr>
              <a:t>2</a:t>
            </a:r>
            <a:r>
              <a:rPr lang="he-IL" sz="2899" b="1" dirty="0">
                <a:solidFill>
                  <a:srgbClr val="000000"/>
                </a:solidFill>
                <a:latin typeface="Assistant" pitchFamily="2" charset="-79"/>
                <a:ea typeface="Noto Sans Hebrew Bold"/>
                <a:cs typeface="Assistant" pitchFamily="2" charset="-79"/>
                <a:sym typeface="Noto Sans Hebrew Bold"/>
                <a:rtl/>
              </a:rPr>
              <a:t>. מחסום ההסעות: נגישות מותנית בזכאות</a:t>
            </a:r>
          </a:p>
        </p:txBody>
      </p:sp>
      <p:sp>
        <p:nvSpPr>
          <p:cNvPr id="10" name="TextBox 10"/>
          <p:cNvSpPr txBox="1"/>
          <p:nvPr/>
        </p:nvSpPr>
        <p:spPr>
          <a:xfrm>
            <a:off x="1028700" y="4244089"/>
            <a:ext cx="7960719" cy="1847215"/>
          </a:xfrm>
          <a:prstGeom prst="rect">
            <a:avLst/>
          </a:prstGeom>
        </p:spPr>
        <p:txBody>
          <a:bodyPr lIns="0" tIns="0" rIns="0" bIns="0" rtlCol="0" anchor="t">
            <a:spAutoFit/>
          </a:bodyPr>
          <a:lstStyle/>
          <a:p>
            <a:pPr marL="0" lvl="0" indent="0" algn="r" rtl="1">
              <a:lnSpc>
                <a:spcPts val="4759"/>
              </a:lnSpc>
              <a:spcBef>
                <a:spcPct val="0"/>
              </a:spcBef>
            </a:pPr>
            <a:r>
              <a:rPr lang="he-IL" sz="3399" i="1" u="none" strike="noStrike">
                <a:solidFill>
                  <a:srgbClr val="223443"/>
                </a:solidFill>
                <a:latin typeface="Helvetica Hebrew Italics"/>
                <a:ea typeface="Helvetica Hebrew Italics"/>
                <a:cs typeface="Helvetica Hebrew Italics"/>
                <a:sym typeface="Helvetica Hebrew Italics"/>
                <a:rtl/>
              </a:rPr>
              <a:t>“אין תחבורה… מי שאין לו רכב לא יכול להגיע […] אם היו הסעות לחוגים, זה היה מקל מאוד על אנשים״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2"/>
          <p:cNvSpPr txBox="1"/>
          <p:nvPr/>
        </p:nvSpPr>
        <p:spPr>
          <a:xfrm>
            <a:off x="1910478" y="904875"/>
            <a:ext cx="15360252" cy="1094740"/>
          </a:xfrm>
          <a:prstGeom prst="rect">
            <a:avLst/>
          </a:prstGeom>
        </p:spPr>
        <p:txBody>
          <a:bodyPr lIns="0" tIns="0" rIns="0" bIns="0" rtlCol="0" anchor="t">
            <a:spAutoFit/>
          </a:bodyPr>
          <a:lstStyle/>
          <a:p>
            <a:pPr algn="r" rtl="1">
              <a:lnSpc>
                <a:spcPts val="8959"/>
              </a:lnSpc>
            </a:pPr>
            <a:r>
              <a:rPr lang="he-IL" sz="6399" b="1" dirty="0">
                <a:solidFill>
                  <a:srgbClr val="31356E"/>
                </a:solidFill>
                <a:latin typeface="Assistant" pitchFamily="2" charset="-79"/>
                <a:ea typeface="Noto Sans Hebrew Bold"/>
                <a:cs typeface="Assistant" pitchFamily="2" charset="-79"/>
                <a:sym typeface="Noto Sans Hebrew Bold"/>
                <a:rtl/>
              </a:rPr>
              <a:t>השתתפות אזרחים ותיקים במענים קיימים</a:t>
            </a:r>
          </a:p>
        </p:txBody>
      </p:sp>
      <p:grpSp>
        <p:nvGrpSpPr>
          <p:cNvPr id="3" name="Group 3"/>
          <p:cNvGrpSpPr/>
          <p:nvPr/>
        </p:nvGrpSpPr>
        <p:grpSpPr>
          <a:xfrm>
            <a:off x="-221259" y="-177556"/>
            <a:ext cx="437756" cy="11399613"/>
            <a:chOff x="0" y="0"/>
            <a:chExt cx="115294" cy="3002367"/>
          </a:xfrm>
        </p:grpSpPr>
        <p:sp>
          <p:nvSpPr>
            <p:cNvPr id="4" name="Freeform 4"/>
            <p:cNvSpPr/>
            <p:nvPr/>
          </p:nvSpPr>
          <p:spPr>
            <a:xfrm>
              <a:off x="0" y="0"/>
              <a:ext cx="115294" cy="3002367"/>
            </a:xfrm>
            <a:custGeom>
              <a:avLst/>
              <a:gdLst/>
              <a:ahLst/>
              <a:cxnLst/>
              <a:rect l="l" t="t" r="r" b="b"/>
              <a:pathLst>
                <a:path w="115294" h="3002367">
                  <a:moveTo>
                    <a:pt x="0" y="0"/>
                  </a:moveTo>
                  <a:lnTo>
                    <a:pt x="115294" y="0"/>
                  </a:lnTo>
                  <a:lnTo>
                    <a:pt x="115294" y="3002367"/>
                  </a:lnTo>
                  <a:lnTo>
                    <a:pt x="0" y="3002367"/>
                  </a:lnTo>
                  <a:close/>
                </a:path>
              </a:pathLst>
            </a:custGeom>
            <a:solidFill>
              <a:srgbClr val="223443"/>
            </a:solidFill>
          </p:spPr>
          <p:txBody>
            <a:bodyPr/>
            <a:lstStyle/>
            <a:p>
              <a:endParaRPr lang="he-IL"/>
            </a:p>
          </p:txBody>
        </p:sp>
        <p:sp>
          <p:nvSpPr>
            <p:cNvPr id="5" name="TextBox 5"/>
            <p:cNvSpPr txBox="1"/>
            <p:nvPr/>
          </p:nvSpPr>
          <p:spPr>
            <a:xfrm>
              <a:off x="0" y="-47625"/>
              <a:ext cx="115294" cy="3049992"/>
            </a:xfrm>
            <a:prstGeom prst="rect">
              <a:avLst/>
            </a:prstGeom>
          </p:spPr>
          <p:txBody>
            <a:bodyPr lIns="50800" tIns="50800" rIns="50800" bIns="50800" rtlCol="0" anchor="ctr"/>
            <a:lstStyle/>
            <a:p>
              <a:pPr algn="ctr">
                <a:lnSpc>
                  <a:spcPts val="2659"/>
                </a:lnSpc>
              </a:pPr>
              <a:endParaRPr/>
            </a:p>
          </p:txBody>
        </p:sp>
      </p:grpSp>
      <p:pic>
        <p:nvPicPr>
          <p:cNvPr id="6" name="Picture 6"/>
          <p:cNvPicPr>
            <a:picLocks noChangeAspect="1"/>
          </p:cNvPicPr>
          <p:nvPr/>
        </p:nvPicPr>
        <p:blipFill>
          <a:blip r:embed="rId3"/>
          <a:stretch>
            <a:fillRect/>
          </a:stretch>
        </p:blipFill>
        <p:spPr>
          <a:xfrm>
            <a:off x="-186640" y="2137945"/>
            <a:ext cx="19044403" cy="9355347"/>
          </a:xfrm>
          <a:prstGeom prst="rect">
            <a:avLst/>
          </a:prstGeom>
        </p:spPr>
      </p:pic>
      <p:sp>
        <p:nvSpPr>
          <p:cNvPr id="7" name="TextBox 7"/>
          <p:cNvSpPr txBox="1"/>
          <p:nvPr/>
        </p:nvSpPr>
        <p:spPr>
          <a:xfrm>
            <a:off x="5204633" y="4714576"/>
            <a:ext cx="1783141" cy="962660"/>
          </a:xfrm>
          <a:prstGeom prst="rect">
            <a:avLst/>
          </a:prstGeom>
        </p:spPr>
        <p:txBody>
          <a:bodyPr lIns="0" tIns="0" rIns="0" bIns="0" rtlCol="0" anchor="t">
            <a:spAutoFit/>
          </a:bodyPr>
          <a:lstStyle/>
          <a:p>
            <a:pPr algn="ctr">
              <a:lnSpc>
                <a:spcPts val="7840"/>
              </a:lnSpc>
              <a:spcBef>
                <a:spcPct val="0"/>
              </a:spcBef>
            </a:pPr>
            <a:r>
              <a:rPr lang="en-US" sz="5600" b="1" dirty="0">
                <a:solidFill>
                  <a:srgbClr val="FF3131"/>
                </a:solidFill>
                <a:latin typeface="Calibri" panose="020F0502020204030204" pitchFamily="34" charset="0"/>
                <a:ea typeface="Calibri" panose="020F0502020204030204" pitchFamily="34" charset="0"/>
                <a:cs typeface="Calibri" panose="020F0502020204030204" pitchFamily="34" charset="0"/>
                <a:sym typeface="Noto Sans Hebrew Bold"/>
              </a:rPr>
              <a:t>29%</a:t>
            </a:r>
          </a:p>
        </p:txBody>
      </p:sp>
      <p:sp>
        <p:nvSpPr>
          <p:cNvPr id="8" name="TextBox 8"/>
          <p:cNvSpPr txBox="1"/>
          <p:nvPr/>
        </p:nvSpPr>
        <p:spPr>
          <a:xfrm>
            <a:off x="3887612" y="5788422"/>
            <a:ext cx="4417183" cy="976630"/>
          </a:xfrm>
          <a:prstGeom prst="rect">
            <a:avLst/>
          </a:prstGeom>
        </p:spPr>
        <p:txBody>
          <a:bodyPr lIns="0" tIns="0" rIns="0" bIns="0" rtlCol="0" anchor="t">
            <a:spAutoFit/>
          </a:bodyPr>
          <a:lstStyle/>
          <a:p>
            <a:pPr algn="ctr" rtl="1">
              <a:lnSpc>
                <a:spcPts val="3919"/>
              </a:lnSpc>
              <a:spcBef>
                <a:spcPct val="0"/>
              </a:spcBef>
            </a:pPr>
            <a:r>
              <a:rPr lang="he-IL" sz="2799" b="1" dirty="0" err="1">
                <a:solidFill>
                  <a:srgbClr val="FF3131"/>
                </a:solidFill>
                <a:latin typeface="Assistant" pitchFamily="2" charset="-79"/>
                <a:ea typeface="Noto Sans Hebrew Bold"/>
                <a:cs typeface="Assistant" pitchFamily="2" charset="-79"/>
                <a:sym typeface="Noto Sans Hebrew Bold"/>
                <a:rtl/>
              </a:rPr>
              <a:t>מהותיקים</a:t>
            </a:r>
            <a:r>
              <a:rPr lang="he-IL" sz="2799" b="1" dirty="0">
                <a:solidFill>
                  <a:srgbClr val="FF3131"/>
                </a:solidFill>
                <a:latin typeface="Assistant" pitchFamily="2" charset="-79"/>
                <a:ea typeface="Noto Sans Hebrew Bold"/>
                <a:cs typeface="Assistant" pitchFamily="2" charset="-79"/>
                <a:sym typeface="Noto Sans Hebrew Bold"/>
                <a:rtl/>
              </a:rPr>
              <a:t> </a:t>
            </a:r>
            <a:r>
              <a:rPr lang="he-IL" sz="2799" b="1" dirty="0" err="1">
                <a:solidFill>
                  <a:srgbClr val="FF3131"/>
                </a:solidFill>
                <a:latin typeface="Assistant" pitchFamily="2" charset="-79"/>
                <a:ea typeface="Noto Sans Hebrew Bold"/>
                <a:cs typeface="Assistant" pitchFamily="2" charset="-79"/>
                <a:sym typeface="Noto Sans Hebrew Bold"/>
                <a:rtl/>
              </a:rPr>
              <a:t>משתתתפים</a:t>
            </a:r>
            <a:r>
              <a:rPr lang="he-IL" sz="2799" b="1" dirty="0">
                <a:solidFill>
                  <a:srgbClr val="FF3131"/>
                </a:solidFill>
                <a:latin typeface="Assistant" pitchFamily="2" charset="-79"/>
                <a:ea typeface="Noto Sans Hebrew Bold"/>
                <a:cs typeface="Assistant" pitchFamily="2" charset="-79"/>
                <a:sym typeface="Noto Sans Hebrew Bold"/>
                <a:rtl/>
              </a:rPr>
              <a:t> במענים הקיימים</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bg>
      <p:bgPr>
        <a:solidFill>
          <a:srgbClr val="F9F8F5"/>
        </a:solidFill>
        <a:effectLst/>
      </p:bgPr>
    </p:bg>
    <p:spTree>
      <p:nvGrpSpPr>
        <p:cNvPr id="1" name=""/>
        <p:cNvGrpSpPr/>
        <p:nvPr/>
      </p:nvGrpSpPr>
      <p:grpSpPr>
        <a:xfrm>
          <a:off x="0" y="0"/>
          <a:ext cx="0" cy="0"/>
          <a:chOff x="0" y="0"/>
          <a:chExt cx="0" cy="0"/>
        </a:xfrm>
      </p:grpSpPr>
      <p:sp>
        <p:nvSpPr>
          <p:cNvPr id="2" name="TextBox 2"/>
          <p:cNvSpPr txBox="1"/>
          <p:nvPr/>
        </p:nvSpPr>
        <p:spPr>
          <a:xfrm>
            <a:off x="3691875" y="1348588"/>
            <a:ext cx="11352073" cy="1406525"/>
          </a:xfrm>
          <a:prstGeom prst="rect">
            <a:avLst/>
          </a:prstGeom>
        </p:spPr>
        <p:txBody>
          <a:bodyPr lIns="0" tIns="0" rIns="0" bIns="0" rtlCol="0" anchor="t">
            <a:spAutoFit/>
          </a:bodyPr>
          <a:lstStyle/>
          <a:p>
            <a:pPr algn="ctr" rtl="1">
              <a:lnSpc>
                <a:spcPts val="5500"/>
              </a:lnSpc>
            </a:pPr>
            <a:r>
              <a:rPr lang="he-IL" sz="5000" b="1">
                <a:solidFill>
                  <a:srgbClr val="000000"/>
                </a:solidFill>
                <a:latin typeface="Assistant Bold"/>
                <a:ea typeface="Assistant Bold"/>
                <a:cs typeface="Assistant Bold"/>
                <a:sym typeface="Assistant Bold"/>
                <a:rtl/>
              </a:rPr>
              <a:t>בריאות בגיל השלישי</a:t>
            </a:r>
          </a:p>
          <a:p>
            <a:pPr algn="ctr" rtl="1">
              <a:lnSpc>
                <a:spcPts val="5500"/>
              </a:lnSpc>
            </a:pPr>
            <a:r>
              <a:rPr lang="he-IL" sz="5000" b="1">
                <a:solidFill>
                  <a:srgbClr val="000000"/>
                </a:solidFill>
                <a:latin typeface="Assistant Bold"/>
                <a:ea typeface="Assistant Bold"/>
                <a:cs typeface="Assistant Bold"/>
                <a:sym typeface="Assistant Bold"/>
                <a:rtl/>
              </a:rPr>
              <a:t>בחרו שאלה אחת להתייחסות</a:t>
            </a:r>
          </a:p>
        </p:txBody>
      </p:sp>
      <p:sp>
        <p:nvSpPr>
          <p:cNvPr id="3" name="TextBox 3"/>
          <p:cNvSpPr txBox="1"/>
          <p:nvPr/>
        </p:nvSpPr>
        <p:spPr>
          <a:xfrm>
            <a:off x="2082391" y="3400425"/>
            <a:ext cx="14571041" cy="3190875"/>
          </a:xfrm>
          <a:prstGeom prst="rect">
            <a:avLst/>
          </a:prstGeom>
        </p:spPr>
        <p:txBody>
          <a:bodyPr lIns="0" tIns="0" rIns="0" bIns="0" rtlCol="0" anchor="t">
            <a:spAutoFit/>
          </a:bodyPr>
          <a:lstStyle/>
          <a:p>
            <a:pPr algn="r" rtl="1">
              <a:lnSpc>
                <a:spcPts val="4200"/>
              </a:lnSpc>
            </a:pPr>
            <a:endParaRPr/>
          </a:p>
          <a:p>
            <a:pPr marL="647700" lvl="1" indent="-323850" algn="r" rtl="1">
              <a:lnSpc>
                <a:spcPts val="4200"/>
              </a:lnSpc>
              <a:buFont typeface="Arial"/>
              <a:buChar char="•"/>
            </a:pPr>
            <a:r>
              <a:rPr lang="he-IL" sz="3000">
                <a:solidFill>
                  <a:srgbClr val="000000"/>
                </a:solidFill>
                <a:latin typeface="Assistant"/>
                <a:ea typeface="Assistant"/>
                <a:cs typeface="Assistant"/>
                <a:sym typeface="Assistant"/>
                <a:rtl/>
              </a:rPr>
              <a:t>הערה או שאלה שעולה לי ביחס לדגשים מהמיפוי שהוצגו? </a:t>
            </a:r>
          </a:p>
          <a:p>
            <a:pPr marL="647700" lvl="1" indent="-323850" algn="r" rtl="1">
              <a:lnSpc>
                <a:spcPts val="4200"/>
              </a:lnSpc>
              <a:buFont typeface="Arial"/>
              <a:buChar char="•"/>
            </a:pPr>
            <a:r>
              <a:rPr lang="he-IL" sz="3000">
                <a:solidFill>
                  <a:srgbClr val="000000"/>
                </a:solidFill>
                <a:latin typeface="Assistant"/>
                <a:ea typeface="Assistant"/>
                <a:cs typeface="Assistant"/>
                <a:sym typeface="Assistant"/>
                <a:rtl/>
              </a:rPr>
              <a:t>על פי הנושאים שעלו במיפוי, מהו לדעתך הפער המשמעותי ביותר שצריך להעמיק בו ולמצוא מענים עבורו?</a:t>
            </a:r>
          </a:p>
          <a:p>
            <a:pPr marL="647700" lvl="1" indent="-323850" algn="r" rtl="1">
              <a:lnSpc>
                <a:spcPts val="4200"/>
              </a:lnSpc>
              <a:buFont typeface="Arial"/>
              <a:buChar char="•"/>
            </a:pPr>
            <a:r>
              <a:rPr lang="he-IL" sz="3000">
                <a:solidFill>
                  <a:srgbClr val="000000"/>
                </a:solidFill>
                <a:latin typeface="Assistant"/>
                <a:ea typeface="Assistant"/>
                <a:cs typeface="Assistant"/>
                <a:sym typeface="Assistant"/>
                <a:rtl/>
              </a:rPr>
              <a:t>מה אנחנו צריכים ו/או את מי אנחנו צריכים כדי לגבש מענים ישימים להשגת היעדים</a:t>
            </a:r>
            <a:r>
              <a:rPr lang="ar-EG" sz="3000">
                <a:solidFill>
                  <a:srgbClr val="000000"/>
                </a:solidFill>
                <a:latin typeface="Assistant"/>
                <a:ea typeface="Assistant"/>
                <a:cs typeface="Assistant"/>
                <a:sym typeface="Assistant"/>
                <a:rtl/>
              </a:rPr>
              <a:t> </a:t>
            </a:r>
            <a:r>
              <a:rPr lang="he-IL" sz="3000">
                <a:solidFill>
                  <a:srgbClr val="000000"/>
                </a:solidFill>
                <a:latin typeface="Assistant"/>
                <a:ea typeface="Assistant"/>
                <a:cs typeface="Assistant"/>
                <a:sym typeface="Assistant"/>
                <a:rtl/>
              </a:rPr>
              <a:t>שלנו?</a:t>
            </a:r>
          </a:p>
          <a:p>
            <a:pPr algn="r" rtl="1">
              <a:lnSpc>
                <a:spcPts val="4200"/>
              </a:lnSpc>
            </a:pPr>
            <a:endParaRPr lang="he-IL" sz="3000">
              <a:solidFill>
                <a:srgbClr val="000000"/>
              </a:solidFill>
              <a:latin typeface="Assistant"/>
              <a:ea typeface="Assistant"/>
              <a:cs typeface="Assistant"/>
              <a:sym typeface="Assistant"/>
              <a:rtl/>
            </a:endParaRPr>
          </a:p>
        </p:txBody>
      </p:sp>
      <p:sp>
        <p:nvSpPr>
          <p:cNvPr id="4" name="Freeform 4"/>
          <p:cNvSpPr/>
          <p:nvPr/>
        </p:nvSpPr>
        <p:spPr>
          <a:xfrm>
            <a:off x="13327470" y="1465609"/>
            <a:ext cx="1716479" cy="1289505"/>
          </a:xfrm>
          <a:custGeom>
            <a:avLst/>
            <a:gdLst/>
            <a:ahLst/>
            <a:cxnLst/>
            <a:rect l="l" t="t" r="r" b="b"/>
            <a:pathLst>
              <a:path w="1716479" h="1289505">
                <a:moveTo>
                  <a:pt x="0" y="0"/>
                </a:moveTo>
                <a:lnTo>
                  <a:pt x="1716479" y="0"/>
                </a:lnTo>
                <a:lnTo>
                  <a:pt x="1716479" y="1289504"/>
                </a:lnTo>
                <a:lnTo>
                  <a:pt x="0" y="128950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he-IL"/>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bg>
      <p:bgPr>
        <a:gradFill rotWithShape="1">
          <a:gsLst>
            <a:gs pos="0">
              <a:srgbClr val="FFFFFF">
                <a:alpha val="100000"/>
              </a:srgbClr>
            </a:gs>
            <a:gs pos="100000">
              <a:srgbClr val="E8E8E8">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extBox 2"/>
          <p:cNvSpPr txBox="1"/>
          <p:nvPr/>
        </p:nvSpPr>
        <p:spPr>
          <a:xfrm>
            <a:off x="1557083" y="1845016"/>
            <a:ext cx="15702217" cy="7940675"/>
          </a:xfrm>
          <a:prstGeom prst="rect">
            <a:avLst/>
          </a:prstGeom>
        </p:spPr>
        <p:txBody>
          <a:bodyPr lIns="0" tIns="0" rIns="0" bIns="0" rtlCol="0" anchor="t">
            <a:spAutoFit/>
          </a:bodyPr>
          <a:lstStyle/>
          <a:p>
            <a:pPr algn="r" rtl="1">
              <a:lnSpc>
                <a:spcPts val="7000"/>
              </a:lnSpc>
            </a:pPr>
            <a:r>
              <a:rPr lang="he-IL" sz="5000">
                <a:solidFill>
                  <a:srgbClr val="000000"/>
                </a:solidFill>
                <a:latin typeface="Assistant"/>
                <a:ea typeface="Assistant"/>
                <a:cs typeface="Assistant"/>
                <a:sym typeface="Assistant"/>
                <a:rtl/>
              </a:rPr>
              <a:t>אילת גולומב פלנר</a:t>
            </a:r>
          </a:p>
          <a:p>
            <a:pPr algn="r" rtl="1">
              <a:lnSpc>
                <a:spcPts val="7000"/>
              </a:lnSpc>
            </a:pPr>
            <a:r>
              <a:rPr lang="he-IL" sz="5000">
                <a:solidFill>
                  <a:srgbClr val="000000"/>
                </a:solidFill>
                <a:latin typeface="Assistant"/>
                <a:ea typeface="Assistant"/>
                <a:cs typeface="Assistant"/>
                <a:sym typeface="Assistant"/>
                <a:rtl/>
              </a:rPr>
              <a:t>שירה רום</a:t>
            </a:r>
          </a:p>
          <a:p>
            <a:pPr algn="r" rtl="1">
              <a:lnSpc>
                <a:spcPts val="7000"/>
              </a:lnSpc>
            </a:pPr>
            <a:r>
              <a:rPr lang="he-IL" sz="5000">
                <a:solidFill>
                  <a:srgbClr val="000000"/>
                </a:solidFill>
                <a:latin typeface="Assistant"/>
                <a:ea typeface="Assistant"/>
                <a:cs typeface="Assistant"/>
                <a:sym typeface="Assistant"/>
                <a:rtl/>
              </a:rPr>
              <a:t>אילה זמורה</a:t>
            </a:r>
          </a:p>
          <a:p>
            <a:pPr algn="r" rtl="1">
              <a:lnSpc>
                <a:spcPts val="7000"/>
              </a:lnSpc>
            </a:pPr>
            <a:r>
              <a:rPr lang="he-IL" sz="5000">
                <a:solidFill>
                  <a:srgbClr val="000000"/>
                </a:solidFill>
                <a:latin typeface="Assistant"/>
                <a:ea typeface="Assistant"/>
                <a:cs typeface="Assistant"/>
                <a:sym typeface="Assistant"/>
                <a:rtl/>
              </a:rPr>
              <a:t>ליטל צ’רניס</a:t>
            </a:r>
          </a:p>
          <a:p>
            <a:pPr algn="r" rtl="1">
              <a:lnSpc>
                <a:spcPts val="7000"/>
              </a:lnSpc>
            </a:pPr>
            <a:r>
              <a:rPr lang="he-IL" sz="5000">
                <a:solidFill>
                  <a:srgbClr val="000000"/>
                </a:solidFill>
                <a:latin typeface="Assistant"/>
                <a:ea typeface="Assistant"/>
                <a:cs typeface="Assistant"/>
                <a:sym typeface="Assistant"/>
                <a:rtl/>
              </a:rPr>
              <a:t>הדס סאסי</a:t>
            </a:r>
          </a:p>
          <a:p>
            <a:pPr algn="r" rtl="1">
              <a:lnSpc>
                <a:spcPts val="7000"/>
              </a:lnSpc>
            </a:pPr>
            <a:r>
              <a:rPr lang="he-IL" sz="5000">
                <a:solidFill>
                  <a:srgbClr val="000000"/>
                </a:solidFill>
                <a:latin typeface="Assistant"/>
                <a:ea typeface="Assistant"/>
                <a:cs typeface="Assistant"/>
                <a:sym typeface="Assistant"/>
                <a:rtl/>
              </a:rPr>
              <a:t>דפנה סיבוני</a:t>
            </a:r>
          </a:p>
          <a:p>
            <a:pPr algn="r" rtl="1">
              <a:lnSpc>
                <a:spcPts val="7000"/>
              </a:lnSpc>
            </a:pPr>
            <a:r>
              <a:rPr lang="he-IL" sz="5000">
                <a:solidFill>
                  <a:srgbClr val="000000"/>
                </a:solidFill>
                <a:latin typeface="Assistant"/>
                <a:ea typeface="Assistant"/>
                <a:cs typeface="Assistant"/>
                <a:sym typeface="Assistant"/>
                <a:rtl/>
              </a:rPr>
              <a:t>צחי לוי</a:t>
            </a:r>
          </a:p>
          <a:p>
            <a:pPr algn="r" rtl="1">
              <a:lnSpc>
                <a:spcPts val="7000"/>
              </a:lnSpc>
            </a:pPr>
            <a:endParaRPr lang="he-IL" sz="5000">
              <a:solidFill>
                <a:srgbClr val="000000"/>
              </a:solidFill>
              <a:latin typeface="Assistant"/>
              <a:ea typeface="Assistant"/>
              <a:cs typeface="Assistant"/>
              <a:sym typeface="Assistant"/>
              <a:rtl/>
            </a:endParaRPr>
          </a:p>
          <a:p>
            <a:pPr algn="r" rtl="1">
              <a:lnSpc>
                <a:spcPts val="7000"/>
              </a:lnSpc>
            </a:pPr>
            <a:endParaRPr lang="he-IL" sz="5000">
              <a:solidFill>
                <a:srgbClr val="000000"/>
              </a:solidFill>
              <a:latin typeface="Assistant"/>
              <a:ea typeface="Assistant"/>
              <a:cs typeface="Assistant"/>
              <a:sym typeface="Assistant"/>
              <a:rtl/>
            </a:endParaRPr>
          </a:p>
        </p:txBody>
      </p:sp>
      <p:sp>
        <p:nvSpPr>
          <p:cNvPr id="3" name="TextBox 3"/>
          <p:cNvSpPr txBox="1"/>
          <p:nvPr/>
        </p:nvSpPr>
        <p:spPr>
          <a:xfrm>
            <a:off x="5159215" y="610235"/>
            <a:ext cx="12100085" cy="951230"/>
          </a:xfrm>
          <a:prstGeom prst="rect">
            <a:avLst/>
          </a:prstGeom>
        </p:spPr>
        <p:txBody>
          <a:bodyPr lIns="0" tIns="0" rIns="0" bIns="0" rtlCol="0" anchor="t">
            <a:spAutoFit/>
          </a:bodyPr>
          <a:lstStyle/>
          <a:p>
            <a:pPr marL="0" lvl="0" indent="0" algn="r" rtl="1">
              <a:lnSpc>
                <a:spcPts val="7209"/>
              </a:lnSpc>
              <a:spcBef>
                <a:spcPct val="0"/>
              </a:spcBef>
            </a:pPr>
            <a:r>
              <a:rPr lang="he-IL" sz="6999" b="1" spc="-83">
                <a:solidFill>
                  <a:srgbClr val="04588C"/>
                </a:solidFill>
                <a:latin typeface="Assistant Bold"/>
                <a:ea typeface="Assistant Bold"/>
                <a:cs typeface="Assistant Bold"/>
                <a:sym typeface="Assistant Bold"/>
                <a:rtl/>
              </a:rPr>
              <a:t>צוות חינוך לבריאות- ילדים ונוער</a:t>
            </a:r>
          </a:p>
        </p:txBody>
      </p:sp>
      <p:sp>
        <p:nvSpPr>
          <p:cNvPr id="4" name="TextBox 4"/>
          <p:cNvSpPr txBox="1"/>
          <p:nvPr/>
        </p:nvSpPr>
        <p:spPr>
          <a:xfrm>
            <a:off x="741382" y="4668838"/>
            <a:ext cx="10946805" cy="854075"/>
          </a:xfrm>
          <a:prstGeom prst="rect">
            <a:avLst/>
          </a:prstGeom>
        </p:spPr>
        <p:txBody>
          <a:bodyPr lIns="0" tIns="0" rIns="0" bIns="0" rtlCol="0" anchor="t">
            <a:spAutoFit/>
          </a:bodyPr>
          <a:lstStyle/>
          <a:p>
            <a:pPr algn="ctr" rtl="1">
              <a:lnSpc>
                <a:spcPts val="7000"/>
              </a:lnSpc>
            </a:pPr>
            <a:r>
              <a:rPr lang="he-IL" sz="5000">
                <a:solidFill>
                  <a:srgbClr val="000000"/>
                </a:solidFill>
                <a:latin typeface="Assistant"/>
                <a:ea typeface="Assistant"/>
                <a:cs typeface="Assistant"/>
                <a:sym typeface="Assistant"/>
                <a:rtl/>
              </a:rPr>
              <a:t>מלווה: נעה אבירם- יוזמת “חוסן ילדינו”, שיתופים</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bg>
      <p:bgPr>
        <a:solidFill>
          <a:srgbClr val="F9F8F5"/>
        </a:solidFill>
        <a:effectLst/>
      </p:bgPr>
    </p:bg>
    <p:spTree>
      <p:nvGrpSpPr>
        <p:cNvPr id="1" name=""/>
        <p:cNvGrpSpPr/>
        <p:nvPr/>
      </p:nvGrpSpPr>
      <p:grpSpPr>
        <a:xfrm>
          <a:off x="0" y="0"/>
          <a:ext cx="0" cy="0"/>
          <a:chOff x="0" y="0"/>
          <a:chExt cx="0" cy="0"/>
        </a:xfrm>
      </p:grpSpPr>
      <p:sp>
        <p:nvSpPr>
          <p:cNvPr id="2" name="Freeform 2"/>
          <p:cNvSpPr/>
          <p:nvPr/>
        </p:nvSpPr>
        <p:spPr>
          <a:xfrm>
            <a:off x="12289014" y="1195199"/>
            <a:ext cx="1080672" cy="796996"/>
          </a:xfrm>
          <a:custGeom>
            <a:avLst/>
            <a:gdLst/>
            <a:ahLst/>
            <a:cxnLst/>
            <a:rect l="l" t="t" r="r" b="b"/>
            <a:pathLst>
              <a:path w="1080672" h="796996">
                <a:moveTo>
                  <a:pt x="0" y="0"/>
                </a:moveTo>
                <a:lnTo>
                  <a:pt x="1080673" y="0"/>
                </a:lnTo>
                <a:lnTo>
                  <a:pt x="1080673" y="796996"/>
                </a:lnTo>
                <a:lnTo>
                  <a:pt x="0" y="79699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he-IL"/>
          </a:p>
        </p:txBody>
      </p:sp>
      <p:sp>
        <p:nvSpPr>
          <p:cNvPr id="3" name="TextBox 3"/>
          <p:cNvSpPr txBox="1"/>
          <p:nvPr/>
        </p:nvSpPr>
        <p:spPr>
          <a:xfrm>
            <a:off x="2593719" y="914247"/>
            <a:ext cx="11352073" cy="1406525"/>
          </a:xfrm>
          <a:prstGeom prst="rect">
            <a:avLst/>
          </a:prstGeom>
        </p:spPr>
        <p:txBody>
          <a:bodyPr lIns="0" tIns="0" rIns="0" bIns="0" rtlCol="0" anchor="t">
            <a:spAutoFit/>
          </a:bodyPr>
          <a:lstStyle/>
          <a:p>
            <a:pPr algn="ctr" rtl="1">
              <a:lnSpc>
                <a:spcPts val="5500"/>
              </a:lnSpc>
            </a:pPr>
            <a:r>
              <a:rPr lang="he-IL" sz="5000" b="1">
                <a:solidFill>
                  <a:srgbClr val="000000"/>
                </a:solidFill>
                <a:latin typeface="Assistant Bold"/>
                <a:ea typeface="Assistant Bold"/>
                <a:cs typeface="Assistant Bold"/>
                <a:sym typeface="Assistant Bold"/>
                <a:rtl/>
              </a:rPr>
              <a:t>בריאות ילדים ונוער-</a:t>
            </a:r>
          </a:p>
          <a:p>
            <a:pPr algn="ctr" rtl="1">
              <a:lnSpc>
                <a:spcPts val="5500"/>
              </a:lnSpc>
            </a:pPr>
            <a:r>
              <a:rPr lang="he-IL" sz="5000" b="1">
                <a:solidFill>
                  <a:srgbClr val="000000"/>
                </a:solidFill>
                <a:latin typeface="Assistant Bold"/>
                <a:ea typeface="Assistant Bold"/>
                <a:cs typeface="Assistant Bold"/>
                <a:sym typeface="Assistant Bold"/>
                <a:rtl/>
              </a:rPr>
              <a:t>נושאים עיקריים שעלו במיפוי</a:t>
            </a:r>
          </a:p>
        </p:txBody>
      </p:sp>
      <p:sp>
        <p:nvSpPr>
          <p:cNvPr id="4" name="TextBox 4"/>
          <p:cNvSpPr txBox="1"/>
          <p:nvPr/>
        </p:nvSpPr>
        <p:spPr>
          <a:xfrm>
            <a:off x="4452262" y="3789158"/>
            <a:ext cx="12807038" cy="3498850"/>
          </a:xfrm>
          <a:prstGeom prst="rect">
            <a:avLst/>
          </a:prstGeom>
        </p:spPr>
        <p:txBody>
          <a:bodyPr lIns="0" tIns="0" rIns="0" bIns="0" rtlCol="0" anchor="t">
            <a:spAutoFit/>
          </a:bodyPr>
          <a:lstStyle/>
          <a:p>
            <a:pPr marL="863599" lvl="1" indent="-431800" algn="r" rtl="1">
              <a:lnSpc>
                <a:spcPts val="5599"/>
              </a:lnSpc>
              <a:buFont typeface="Arial"/>
              <a:buChar char="•"/>
            </a:pPr>
            <a:r>
              <a:rPr lang="he-IL" sz="3999" dirty="0">
                <a:solidFill>
                  <a:srgbClr val="000000"/>
                </a:solidFill>
                <a:latin typeface="Assistant"/>
                <a:ea typeface="Assistant"/>
                <a:cs typeface="Assistant"/>
                <a:sym typeface="Assistant"/>
                <a:rtl/>
              </a:rPr>
              <a:t>גיל רך- עלייה באבחוני אוטיזם ו</a:t>
            </a:r>
            <a:r>
              <a:rPr lang="en-US" sz="3999" dirty="0">
                <a:solidFill>
                  <a:srgbClr val="000000"/>
                </a:solidFill>
                <a:latin typeface="Assistant"/>
                <a:ea typeface="Assistant"/>
                <a:cs typeface="Assistant"/>
                <a:sym typeface="Assistant"/>
              </a:rPr>
              <a:t>PTSD</a:t>
            </a:r>
            <a:r>
              <a:rPr lang="he-IL" sz="3999" dirty="0">
                <a:solidFill>
                  <a:srgbClr val="000000"/>
                </a:solidFill>
                <a:latin typeface="Assistant"/>
                <a:ea typeface="Assistant"/>
                <a:cs typeface="Assistant"/>
                <a:sym typeface="Assistant"/>
                <a:rtl/>
              </a:rPr>
              <a:t>, מחסור ארצי בכוח אדם וזמני המתנה ממושכים לשירותים פרא רפואיים.</a:t>
            </a:r>
          </a:p>
          <a:p>
            <a:pPr marL="863599" lvl="1" indent="-431800" algn="r" rtl="1">
              <a:lnSpc>
                <a:spcPts val="5599"/>
              </a:lnSpc>
              <a:buFont typeface="Arial"/>
              <a:buChar char="•"/>
            </a:pPr>
            <a:r>
              <a:rPr lang="he-IL" sz="3999" dirty="0">
                <a:solidFill>
                  <a:srgbClr val="000000"/>
                </a:solidFill>
                <a:latin typeface="Assistant"/>
                <a:ea typeface="Assistant"/>
                <a:cs typeface="Assistant"/>
                <a:sym typeface="Assistant"/>
                <a:rtl/>
              </a:rPr>
              <a:t>זמני אבחון ממושכים והיצע מענים טיפוליים נמוך.</a:t>
            </a:r>
          </a:p>
          <a:p>
            <a:pPr marL="863599" lvl="1" indent="-431800" algn="r" rtl="1">
              <a:lnSpc>
                <a:spcPts val="5599"/>
              </a:lnSpc>
              <a:buFont typeface="Arial"/>
              <a:buChar char="•"/>
            </a:pPr>
            <a:r>
              <a:rPr lang="he-IL" sz="3999" dirty="0">
                <a:solidFill>
                  <a:srgbClr val="000000"/>
                </a:solidFill>
                <a:latin typeface="Assistant"/>
                <a:ea typeface="Assistant"/>
                <a:cs typeface="Assistant"/>
                <a:sym typeface="Assistant"/>
                <a:rtl/>
              </a:rPr>
              <a:t>נוער- עלייה בשימוש בחומרים, שיעור השתתפות נמוך בחוגים.</a:t>
            </a:r>
          </a:p>
          <a:p>
            <a:pPr marL="863599" lvl="1" indent="-431800" algn="r" rtl="1">
              <a:lnSpc>
                <a:spcPts val="5599"/>
              </a:lnSpc>
              <a:buFont typeface="Arial"/>
              <a:buChar char="•"/>
            </a:pPr>
            <a:r>
              <a:rPr lang="he-IL" sz="3999" dirty="0">
                <a:solidFill>
                  <a:srgbClr val="000000"/>
                </a:solidFill>
                <a:latin typeface="Assistant"/>
                <a:ea typeface="Assistant"/>
                <a:cs typeface="Assistant"/>
                <a:sym typeface="Assistant"/>
                <a:rtl/>
              </a:rPr>
              <a:t>רצף איתור- אבחון- טיפול</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 name="Group 2"/>
          <p:cNvGrpSpPr/>
          <p:nvPr/>
        </p:nvGrpSpPr>
        <p:grpSpPr>
          <a:xfrm>
            <a:off x="-221259" y="-177556"/>
            <a:ext cx="437756" cy="11399613"/>
            <a:chOff x="0" y="0"/>
            <a:chExt cx="115294" cy="3002367"/>
          </a:xfrm>
        </p:grpSpPr>
        <p:sp>
          <p:nvSpPr>
            <p:cNvPr id="3" name="Freeform 3"/>
            <p:cNvSpPr/>
            <p:nvPr/>
          </p:nvSpPr>
          <p:spPr>
            <a:xfrm>
              <a:off x="0" y="0"/>
              <a:ext cx="115294" cy="3002367"/>
            </a:xfrm>
            <a:custGeom>
              <a:avLst/>
              <a:gdLst/>
              <a:ahLst/>
              <a:cxnLst/>
              <a:rect l="l" t="t" r="r" b="b"/>
              <a:pathLst>
                <a:path w="115294" h="3002367">
                  <a:moveTo>
                    <a:pt x="0" y="0"/>
                  </a:moveTo>
                  <a:lnTo>
                    <a:pt x="115294" y="0"/>
                  </a:lnTo>
                  <a:lnTo>
                    <a:pt x="115294" y="3002367"/>
                  </a:lnTo>
                  <a:lnTo>
                    <a:pt x="0" y="3002367"/>
                  </a:lnTo>
                  <a:close/>
                </a:path>
              </a:pathLst>
            </a:custGeom>
            <a:solidFill>
              <a:srgbClr val="223443"/>
            </a:solidFill>
          </p:spPr>
          <p:txBody>
            <a:bodyPr/>
            <a:lstStyle/>
            <a:p>
              <a:endParaRPr lang="he-IL"/>
            </a:p>
          </p:txBody>
        </p:sp>
        <p:sp>
          <p:nvSpPr>
            <p:cNvPr id="4" name="TextBox 4"/>
            <p:cNvSpPr txBox="1"/>
            <p:nvPr/>
          </p:nvSpPr>
          <p:spPr>
            <a:xfrm>
              <a:off x="0" y="-47625"/>
              <a:ext cx="115294" cy="3049992"/>
            </a:xfrm>
            <a:prstGeom prst="rect">
              <a:avLst/>
            </a:prstGeom>
          </p:spPr>
          <p:txBody>
            <a:bodyPr lIns="50800" tIns="50800" rIns="50800" bIns="50800" rtlCol="0" anchor="ctr"/>
            <a:lstStyle/>
            <a:p>
              <a:pPr algn="ctr">
                <a:lnSpc>
                  <a:spcPts val="2659"/>
                </a:lnSpc>
              </a:pPr>
              <a:endParaRPr/>
            </a:p>
          </p:txBody>
        </p:sp>
      </p:grpSp>
      <p:pic>
        <p:nvPicPr>
          <p:cNvPr id="5" name="Picture 5"/>
          <p:cNvPicPr>
            <a:picLocks noChangeAspect="1"/>
          </p:cNvPicPr>
          <p:nvPr/>
        </p:nvPicPr>
        <p:blipFill>
          <a:blip r:embed="rId3"/>
          <a:stretch>
            <a:fillRect/>
          </a:stretch>
        </p:blipFill>
        <p:spPr>
          <a:xfrm>
            <a:off x="-612396" y="1419544"/>
            <a:ext cx="19509689" cy="10033291"/>
          </a:xfrm>
          <a:prstGeom prst="rect">
            <a:avLst/>
          </a:prstGeom>
        </p:spPr>
      </p:pic>
      <p:sp>
        <p:nvSpPr>
          <p:cNvPr id="6" name="TextBox 6"/>
          <p:cNvSpPr txBox="1"/>
          <p:nvPr/>
        </p:nvSpPr>
        <p:spPr>
          <a:xfrm>
            <a:off x="4486119" y="885825"/>
            <a:ext cx="12773181" cy="1236345"/>
          </a:xfrm>
          <a:prstGeom prst="rect">
            <a:avLst/>
          </a:prstGeom>
        </p:spPr>
        <p:txBody>
          <a:bodyPr lIns="0" tIns="0" rIns="0" bIns="0" rtlCol="0" anchor="t">
            <a:spAutoFit/>
          </a:bodyPr>
          <a:lstStyle/>
          <a:p>
            <a:pPr algn="r" rtl="1">
              <a:lnSpc>
                <a:spcPts val="10080"/>
              </a:lnSpc>
            </a:pPr>
            <a:r>
              <a:rPr lang="he-IL" sz="7200" b="1">
                <a:solidFill>
                  <a:srgbClr val="31356E"/>
                </a:solidFill>
                <a:latin typeface="Roboto Bold"/>
                <a:ea typeface="Roboto Bold"/>
                <a:cs typeface="Roboto Bold"/>
                <a:sym typeface="Roboto Bold"/>
                <a:rtl/>
              </a:rPr>
              <a:t>בריאות פיזית ונפשית ילדים</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 name="Group 2"/>
          <p:cNvGrpSpPr/>
          <p:nvPr/>
        </p:nvGrpSpPr>
        <p:grpSpPr>
          <a:xfrm rot="5400000">
            <a:off x="5447026" y="-2453236"/>
            <a:ext cx="7054821" cy="18969026"/>
            <a:chOff x="0" y="0"/>
            <a:chExt cx="1858060" cy="4995958"/>
          </a:xfrm>
        </p:grpSpPr>
        <p:sp>
          <p:nvSpPr>
            <p:cNvPr id="3" name="Freeform 3"/>
            <p:cNvSpPr/>
            <p:nvPr/>
          </p:nvSpPr>
          <p:spPr>
            <a:xfrm>
              <a:off x="0" y="0"/>
              <a:ext cx="1858060" cy="4995957"/>
            </a:xfrm>
            <a:custGeom>
              <a:avLst/>
              <a:gdLst/>
              <a:ahLst/>
              <a:cxnLst/>
              <a:rect l="l" t="t" r="r" b="b"/>
              <a:pathLst>
                <a:path w="1858060" h="4995957">
                  <a:moveTo>
                    <a:pt x="0" y="0"/>
                  </a:moveTo>
                  <a:lnTo>
                    <a:pt x="1858060" y="0"/>
                  </a:lnTo>
                  <a:lnTo>
                    <a:pt x="1858060" y="4995957"/>
                  </a:lnTo>
                  <a:lnTo>
                    <a:pt x="0" y="4995957"/>
                  </a:lnTo>
                  <a:close/>
                </a:path>
              </a:pathLst>
            </a:custGeom>
            <a:solidFill>
              <a:srgbClr val="223443"/>
            </a:solidFill>
          </p:spPr>
          <p:txBody>
            <a:bodyPr/>
            <a:lstStyle/>
            <a:p>
              <a:endParaRPr lang="he-IL"/>
            </a:p>
          </p:txBody>
        </p:sp>
        <p:sp>
          <p:nvSpPr>
            <p:cNvPr id="4" name="TextBox 4"/>
            <p:cNvSpPr txBox="1"/>
            <p:nvPr/>
          </p:nvSpPr>
          <p:spPr>
            <a:xfrm>
              <a:off x="0" y="-47625"/>
              <a:ext cx="1858060" cy="5043583"/>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1614526" y="8409813"/>
            <a:ext cx="6100762" cy="712037"/>
            <a:chOff x="0" y="0"/>
            <a:chExt cx="8134350" cy="949383"/>
          </a:xfrm>
        </p:grpSpPr>
        <p:sp>
          <p:nvSpPr>
            <p:cNvPr id="6" name="Freeform 6"/>
            <p:cNvSpPr/>
            <p:nvPr/>
          </p:nvSpPr>
          <p:spPr>
            <a:xfrm>
              <a:off x="0" y="603673"/>
              <a:ext cx="8134350" cy="345710"/>
            </a:xfrm>
            <a:custGeom>
              <a:avLst/>
              <a:gdLst/>
              <a:ahLst/>
              <a:cxnLst/>
              <a:rect l="l" t="t" r="r" b="b"/>
              <a:pathLst>
                <a:path w="8134350" h="345710">
                  <a:moveTo>
                    <a:pt x="0" y="0"/>
                  </a:moveTo>
                  <a:lnTo>
                    <a:pt x="8134350" y="0"/>
                  </a:lnTo>
                  <a:lnTo>
                    <a:pt x="8134350" y="345710"/>
                  </a:lnTo>
                  <a:lnTo>
                    <a:pt x="0" y="34571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he-IL"/>
            </a:p>
          </p:txBody>
        </p:sp>
        <p:sp>
          <p:nvSpPr>
            <p:cNvPr id="7" name="TextBox 7"/>
            <p:cNvSpPr txBox="1"/>
            <p:nvPr/>
          </p:nvSpPr>
          <p:spPr>
            <a:xfrm>
              <a:off x="0" y="-114300"/>
              <a:ext cx="8134350" cy="679873"/>
            </a:xfrm>
            <a:prstGeom prst="rect">
              <a:avLst/>
            </a:prstGeom>
          </p:spPr>
          <p:txBody>
            <a:bodyPr lIns="0" tIns="0" rIns="0" bIns="0" rtlCol="0" anchor="t">
              <a:spAutoFit/>
            </a:bodyPr>
            <a:lstStyle/>
            <a:p>
              <a:pPr marL="0" lvl="0" indent="0" algn="r" rtl="1">
                <a:lnSpc>
                  <a:spcPts val="3919"/>
                </a:lnSpc>
                <a:spcBef>
                  <a:spcPct val="0"/>
                </a:spcBef>
              </a:pPr>
              <a:r>
                <a:rPr lang="he-IL" sz="2799" i="1" u="none" strike="noStrike">
                  <a:solidFill>
                    <a:srgbClr val="06F4F4"/>
                  </a:solidFill>
                  <a:latin typeface="Helvetica Hebrew Italics"/>
                  <a:ea typeface="Helvetica Hebrew Italics"/>
                  <a:cs typeface="Helvetica Hebrew Italics"/>
                  <a:sym typeface="Helvetica Hebrew Italics"/>
                  <a:rtl/>
                </a:rPr>
                <a:t>פחד מרעשים, עיכוב התפתחותי, הרטבת לילה</a:t>
              </a:r>
            </a:p>
          </p:txBody>
        </p:sp>
      </p:grpSp>
      <p:grpSp>
        <p:nvGrpSpPr>
          <p:cNvPr id="8" name="Group 8"/>
          <p:cNvGrpSpPr/>
          <p:nvPr/>
        </p:nvGrpSpPr>
        <p:grpSpPr>
          <a:xfrm>
            <a:off x="10516791" y="6801004"/>
            <a:ext cx="6742509" cy="740812"/>
            <a:chOff x="0" y="0"/>
            <a:chExt cx="8990012" cy="987749"/>
          </a:xfrm>
        </p:grpSpPr>
        <p:sp>
          <p:nvSpPr>
            <p:cNvPr id="9" name="Freeform 9"/>
            <p:cNvSpPr/>
            <p:nvPr/>
          </p:nvSpPr>
          <p:spPr>
            <a:xfrm>
              <a:off x="0" y="605674"/>
              <a:ext cx="8990012" cy="382076"/>
            </a:xfrm>
            <a:custGeom>
              <a:avLst/>
              <a:gdLst/>
              <a:ahLst/>
              <a:cxnLst/>
              <a:rect l="l" t="t" r="r" b="b"/>
              <a:pathLst>
                <a:path w="8990012" h="382076">
                  <a:moveTo>
                    <a:pt x="0" y="0"/>
                  </a:moveTo>
                  <a:lnTo>
                    <a:pt x="8990013" y="0"/>
                  </a:lnTo>
                  <a:lnTo>
                    <a:pt x="8990013" y="382075"/>
                  </a:lnTo>
                  <a:lnTo>
                    <a:pt x="0" y="38207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he-IL"/>
            </a:p>
          </p:txBody>
        </p:sp>
        <p:sp>
          <p:nvSpPr>
            <p:cNvPr id="10" name="TextBox 10"/>
            <p:cNvSpPr txBox="1"/>
            <p:nvPr/>
          </p:nvSpPr>
          <p:spPr>
            <a:xfrm>
              <a:off x="66278" y="-114300"/>
              <a:ext cx="8923734" cy="679873"/>
            </a:xfrm>
            <a:prstGeom prst="rect">
              <a:avLst/>
            </a:prstGeom>
          </p:spPr>
          <p:txBody>
            <a:bodyPr lIns="0" tIns="0" rIns="0" bIns="0" rtlCol="0" anchor="t">
              <a:spAutoFit/>
            </a:bodyPr>
            <a:lstStyle/>
            <a:p>
              <a:pPr marL="0" lvl="0" indent="0" algn="r" rtl="1">
                <a:lnSpc>
                  <a:spcPts val="3919"/>
                </a:lnSpc>
                <a:spcBef>
                  <a:spcPct val="0"/>
                </a:spcBef>
              </a:pPr>
              <a:r>
                <a:rPr lang="he-IL" sz="2799">
                  <a:solidFill>
                    <a:srgbClr val="06F4F4"/>
                  </a:solidFill>
                  <a:latin typeface="Helvetica Hebrew"/>
                  <a:ea typeface="Helvetica Hebrew"/>
                  <a:cs typeface="Helvetica Hebrew"/>
                  <a:sym typeface="Helvetica Hebrew"/>
                  <a:rtl/>
                </a:rPr>
                <a:t>יש אלכוהול, סמים, סיגריות</a:t>
              </a:r>
            </a:p>
          </p:txBody>
        </p:sp>
      </p:grpSp>
      <p:grpSp>
        <p:nvGrpSpPr>
          <p:cNvPr id="11" name="Group 11"/>
          <p:cNvGrpSpPr/>
          <p:nvPr/>
        </p:nvGrpSpPr>
        <p:grpSpPr>
          <a:xfrm>
            <a:off x="-804173" y="8201894"/>
            <a:ext cx="9948173" cy="700387"/>
            <a:chOff x="0" y="0"/>
            <a:chExt cx="13264231" cy="933849"/>
          </a:xfrm>
        </p:grpSpPr>
        <p:sp>
          <p:nvSpPr>
            <p:cNvPr id="12" name="Freeform 12"/>
            <p:cNvSpPr/>
            <p:nvPr/>
          </p:nvSpPr>
          <p:spPr>
            <a:xfrm>
              <a:off x="5495388" y="603673"/>
              <a:ext cx="7768843" cy="330176"/>
            </a:xfrm>
            <a:custGeom>
              <a:avLst/>
              <a:gdLst/>
              <a:ahLst/>
              <a:cxnLst/>
              <a:rect l="l" t="t" r="r" b="b"/>
              <a:pathLst>
                <a:path w="7768843" h="330176">
                  <a:moveTo>
                    <a:pt x="0" y="0"/>
                  </a:moveTo>
                  <a:lnTo>
                    <a:pt x="7768843" y="0"/>
                  </a:lnTo>
                  <a:lnTo>
                    <a:pt x="7768843" y="330176"/>
                  </a:lnTo>
                  <a:lnTo>
                    <a:pt x="0" y="3301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he-IL"/>
            </a:p>
          </p:txBody>
        </p:sp>
        <p:sp>
          <p:nvSpPr>
            <p:cNvPr id="13" name="TextBox 13"/>
            <p:cNvSpPr txBox="1"/>
            <p:nvPr/>
          </p:nvSpPr>
          <p:spPr>
            <a:xfrm>
              <a:off x="0" y="-114300"/>
              <a:ext cx="13264231" cy="679873"/>
            </a:xfrm>
            <a:prstGeom prst="rect">
              <a:avLst/>
            </a:prstGeom>
          </p:spPr>
          <p:txBody>
            <a:bodyPr lIns="0" tIns="0" rIns="0" bIns="0" rtlCol="0" anchor="t">
              <a:spAutoFit/>
            </a:bodyPr>
            <a:lstStyle/>
            <a:p>
              <a:pPr marL="0" lvl="0" indent="0" algn="r" rtl="1">
                <a:lnSpc>
                  <a:spcPts val="3919"/>
                </a:lnSpc>
                <a:spcBef>
                  <a:spcPct val="0"/>
                </a:spcBef>
              </a:pPr>
              <a:r>
                <a:rPr lang="he-IL" sz="2799" i="1">
                  <a:solidFill>
                    <a:srgbClr val="06F4F4"/>
                  </a:solidFill>
                  <a:latin typeface="Helvetica Hebrew Italics"/>
                  <a:ea typeface="Helvetica Hebrew Italics"/>
                  <a:cs typeface="Helvetica Hebrew Italics"/>
                  <a:sym typeface="Helvetica Hebrew Italics"/>
                  <a:rtl/>
                </a:rPr>
                <a:t>זמן מ</a:t>
              </a:r>
              <a:r>
                <a:rPr lang="he-IL" sz="2799" i="1" u="none" strike="noStrike">
                  <a:solidFill>
                    <a:srgbClr val="06F4F4"/>
                  </a:solidFill>
                  <a:latin typeface="Helvetica Hebrew Italics"/>
                  <a:ea typeface="Helvetica Hebrew Italics"/>
                  <a:cs typeface="Helvetica Hebrew Italics"/>
                  <a:sym typeface="Helvetica Hebrew Italics"/>
                  <a:rtl/>
                </a:rPr>
                <a:t>סך ממושך יותר, קושי בלימודים ובריכוז</a:t>
              </a:r>
            </a:p>
          </p:txBody>
        </p:sp>
      </p:grpSp>
      <p:sp>
        <p:nvSpPr>
          <p:cNvPr id="14" name="TextBox 14"/>
          <p:cNvSpPr txBox="1"/>
          <p:nvPr/>
        </p:nvSpPr>
        <p:spPr>
          <a:xfrm>
            <a:off x="4823608" y="885825"/>
            <a:ext cx="12435692" cy="1236345"/>
          </a:xfrm>
          <a:prstGeom prst="rect">
            <a:avLst/>
          </a:prstGeom>
        </p:spPr>
        <p:txBody>
          <a:bodyPr lIns="0" tIns="0" rIns="0" bIns="0" rtlCol="0" anchor="t">
            <a:spAutoFit/>
          </a:bodyPr>
          <a:lstStyle/>
          <a:p>
            <a:pPr algn="r" rtl="1">
              <a:lnSpc>
                <a:spcPts val="10080"/>
              </a:lnSpc>
            </a:pPr>
            <a:r>
              <a:rPr lang="he-IL" sz="7200" b="1">
                <a:solidFill>
                  <a:srgbClr val="31356E"/>
                </a:solidFill>
                <a:latin typeface="Roboto Bold"/>
                <a:ea typeface="Roboto Bold"/>
                <a:cs typeface="Roboto Bold"/>
                <a:sym typeface="Roboto Bold"/>
                <a:rtl/>
              </a:rPr>
              <a:t>בריאות פיזית ונפשית ילדים</a:t>
            </a:r>
          </a:p>
        </p:txBody>
      </p:sp>
      <p:grpSp>
        <p:nvGrpSpPr>
          <p:cNvPr id="15" name="Group 15"/>
          <p:cNvGrpSpPr/>
          <p:nvPr/>
        </p:nvGrpSpPr>
        <p:grpSpPr>
          <a:xfrm>
            <a:off x="7059337" y="3953230"/>
            <a:ext cx="9948173" cy="1190270"/>
            <a:chOff x="0" y="0"/>
            <a:chExt cx="13264231" cy="1587027"/>
          </a:xfrm>
        </p:grpSpPr>
        <p:sp>
          <p:nvSpPr>
            <p:cNvPr id="16" name="Freeform 16"/>
            <p:cNvSpPr/>
            <p:nvPr/>
          </p:nvSpPr>
          <p:spPr>
            <a:xfrm>
              <a:off x="5665317" y="1264073"/>
              <a:ext cx="7598914" cy="322954"/>
            </a:xfrm>
            <a:custGeom>
              <a:avLst/>
              <a:gdLst/>
              <a:ahLst/>
              <a:cxnLst/>
              <a:rect l="l" t="t" r="r" b="b"/>
              <a:pathLst>
                <a:path w="7598914" h="322954">
                  <a:moveTo>
                    <a:pt x="0" y="0"/>
                  </a:moveTo>
                  <a:lnTo>
                    <a:pt x="7598914" y="0"/>
                  </a:lnTo>
                  <a:lnTo>
                    <a:pt x="7598914" y="322954"/>
                  </a:lnTo>
                  <a:lnTo>
                    <a:pt x="0" y="32295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he-IL"/>
            </a:p>
          </p:txBody>
        </p:sp>
        <p:sp>
          <p:nvSpPr>
            <p:cNvPr id="17" name="TextBox 17"/>
            <p:cNvSpPr txBox="1"/>
            <p:nvPr/>
          </p:nvSpPr>
          <p:spPr>
            <a:xfrm>
              <a:off x="0" y="-114300"/>
              <a:ext cx="13264231" cy="1340273"/>
            </a:xfrm>
            <a:prstGeom prst="rect">
              <a:avLst/>
            </a:prstGeom>
          </p:spPr>
          <p:txBody>
            <a:bodyPr lIns="0" tIns="0" rIns="0" bIns="0" rtlCol="0" anchor="t">
              <a:spAutoFit/>
            </a:bodyPr>
            <a:lstStyle/>
            <a:p>
              <a:pPr marL="0" lvl="0" indent="0" algn="r" rtl="1">
                <a:lnSpc>
                  <a:spcPts val="3919"/>
                </a:lnSpc>
                <a:spcBef>
                  <a:spcPct val="0"/>
                </a:spcBef>
              </a:pPr>
              <a:r>
                <a:rPr lang="he-IL" sz="2799" i="1">
                  <a:solidFill>
                    <a:srgbClr val="06F4F4"/>
                  </a:solidFill>
                  <a:latin typeface="Helvetica Hebrew Italics"/>
                  <a:ea typeface="Helvetica Hebrew Italics"/>
                  <a:cs typeface="Helvetica Hebrew Italics"/>
                  <a:sym typeface="Helvetica Hebrew Italics"/>
                  <a:rtl/>
                </a:rPr>
                <a:t>חוסר </a:t>
              </a:r>
              <a:r>
                <a:rPr lang="he-IL" sz="2799" i="1" u="none" strike="noStrike">
                  <a:solidFill>
                    <a:srgbClr val="06F4F4"/>
                  </a:solidFill>
                  <a:latin typeface="Helvetica Hebrew Italics"/>
                  <a:ea typeface="Helvetica Hebrew Italics"/>
                  <a:cs typeface="Helvetica Hebrew Italics"/>
                  <a:sym typeface="Helvetica Hebrew Italics"/>
                  <a:rtl/>
                </a:rPr>
                <a:t>סבלנות ועצבים</a:t>
              </a:r>
            </a:p>
            <a:p>
              <a:pPr marL="0" lvl="0" indent="0" algn="r" rtl="1">
                <a:lnSpc>
                  <a:spcPts val="3919"/>
                </a:lnSpc>
                <a:spcBef>
                  <a:spcPct val="0"/>
                </a:spcBef>
              </a:pPr>
              <a:r>
                <a:rPr lang="he-IL" sz="2799" i="1" u="none" strike="noStrike">
                  <a:solidFill>
                    <a:srgbClr val="06F4F4"/>
                  </a:solidFill>
                  <a:latin typeface="Helvetica Hebrew Italics"/>
                  <a:ea typeface="Helvetica Hebrew Italics"/>
                  <a:cs typeface="Helvetica Hebrew Italics"/>
                  <a:sym typeface="Helvetica Hebrew Italics"/>
                  <a:rtl/>
                </a:rPr>
                <a:t>לעיתים פחדים ורצון להיות ליד ההורים יותר</a:t>
              </a:r>
            </a:p>
          </p:txBody>
        </p:sp>
      </p:grpSp>
      <p:grpSp>
        <p:nvGrpSpPr>
          <p:cNvPr id="18" name="Group 18"/>
          <p:cNvGrpSpPr/>
          <p:nvPr/>
        </p:nvGrpSpPr>
        <p:grpSpPr>
          <a:xfrm>
            <a:off x="-2554762" y="4355400"/>
            <a:ext cx="9948173" cy="669337"/>
            <a:chOff x="0" y="0"/>
            <a:chExt cx="13264231" cy="892449"/>
          </a:xfrm>
        </p:grpSpPr>
        <p:sp>
          <p:nvSpPr>
            <p:cNvPr id="19" name="Freeform 19"/>
            <p:cNvSpPr/>
            <p:nvPr/>
          </p:nvSpPr>
          <p:spPr>
            <a:xfrm>
              <a:off x="6469505" y="603673"/>
              <a:ext cx="6794725" cy="288776"/>
            </a:xfrm>
            <a:custGeom>
              <a:avLst/>
              <a:gdLst/>
              <a:ahLst/>
              <a:cxnLst/>
              <a:rect l="l" t="t" r="r" b="b"/>
              <a:pathLst>
                <a:path w="6794725" h="288776">
                  <a:moveTo>
                    <a:pt x="0" y="0"/>
                  </a:moveTo>
                  <a:lnTo>
                    <a:pt x="6794726" y="0"/>
                  </a:lnTo>
                  <a:lnTo>
                    <a:pt x="6794726" y="288776"/>
                  </a:lnTo>
                  <a:lnTo>
                    <a:pt x="0" y="2887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he-IL"/>
            </a:p>
          </p:txBody>
        </p:sp>
        <p:sp>
          <p:nvSpPr>
            <p:cNvPr id="20" name="TextBox 20"/>
            <p:cNvSpPr txBox="1"/>
            <p:nvPr/>
          </p:nvSpPr>
          <p:spPr>
            <a:xfrm>
              <a:off x="0" y="-114300"/>
              <a:ext cx="13264231" cy="679873"/>
            </a:xfrm>
            <a:prstGeom prst="rect">
              <a:avLst/>
            </a:prstGeom>
          </p:spPr>
          <p:txBody>
            <a:bodyPr lIns="0" tIns="0" rIns="0" bIns="0" rtlCol="0" anchor="t">
              <a:spAutoFit/>
            </a:bodyPr>
            <a:lstStyle/>
            <a:p>
              <a:pPr marL="0" lvl="0" indent="0" algn="r" rtl="1">
                <a:lnSpc>
                  <a:spcPts val="3919"/>
                </a:lnSpc>
                <a:spcBef>
                  <a:spcPct val="0"/>
                </a:spcBef>
              </a:pPr>
              <a:r>
                <a:rPr lang="he-IL" sz="2799" i="1">
                  <a:solidFill>
                    <a:srgbClr val="06F4F4"/>
                  </a:solidFill>
                  <a:latin typeface="Helvetica Hebrew Italics"/>
                  <a:ea typeface="Helvetica Hebrew Italics"/>
                  <a:cs typeface="Helvetica Hebrew Italics"/>
                  <a:sym typeface="Helvetica Hebrew Italics"/>
                  <a:rtl/>
                </a:rPr>
                <a:t>קשיים רג</a:t>
              </a:r>
              <a:r>
                <a:rPr lang="he-IL" sz="2799" i="1" u="none" strike="noStrike">
                  <a:solidFill>
                    <a:srgbClr val="06F4F4"/>
                  </a:solidFill>
                  <a:latin typeface="Helvetica Hebrew Italics"/>
                  <a:ea typeface="Helvetica Hebrew Italics"/>
                  <a:cs typeface="Helvetica Hebrew Italics"/>
                  <a:sym typeface="Helvetica Hebrew Italics"/>
                  <a:rtl/>
                </a:rPr>
                <a:t>שיים התנהגותיים משמעותיים</a:t>
              </a:r>
            </a:p>
          </p:txBody>
        </p:sp>
      </p:grpSp>
      <p:grpSp>
        <p:nvGrpSpPr>
          <p:cNvPr id="21" name="Group 21"/>
          <p:cNvGrpSpPr/>
          <p:nvPr/>
        </p:nvGrpSpPr>
        <p:grpSpPr>
          <a:xfrm>
            <a:off x="4823608" y="5687494"/>
            <a:ext cx="6742509" cy="740812"/>
            <a:chOff x="0" y="0"/>
            <a:chExt cx="8990012" cy="987749"/>
          </a:xfrm>
        </p:grpSpPr>
        <p:sp>
          <p:nvSpPr>
            <p:cNvPr id="22" name="Freeform 22"/>
            <p:cNvSpPr/>
            <p:nvPr/>
          </p:nvSpPr>
          <p:spPr>
            <a:xfrm>
              <a:off x="0" y="605674"/>
              <a:ext cx="8990012" cy="382076"/>
            </a:xfrm>
            <a:custGeom>
              <a:avLst/>
              <a:gdLst/>
              <a:ahLst/>
              <a:cxnLst/>
              <a:rect l="l" t="t" r="r" b="b"/>
              <a:pathLst>
                <a:path w="8990012" h="382076">
                  <a:moveTo>
                    <a:pt x="0" y="0"/>
                  </a:moveTo>
                  <a:lnTo>
                    <a:pt x="8990013" y="0"/>
                  </a:lnTo>
                  <a:lnTo>
                    <a:pt x="8990013" y="382075"/>
                  </a:lnTo>
                  <a:lnTo>
                    <a:pt x="0" y="38207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he-IL"/>
            </a:p>
          </p:txBody>
        </p:sp>
        <p:sp>
          <p:nvSpPr>
            <p:cNvPr id="23" name="TextBox 23"/>
            <p:cNvSpPr txBox="1"/>
            <p:nvPr/>
          </p:nvSpPr>
          <p:spPr>
            <a:xfrm>
              <a:off x="66278" y="-114300"/>
              <a:ext cx="8923734" cy="679873"/>
            </a:xfrm>
            <a:prstGeom prst="rect">
              <a:avLst/>
            </a:prstGeom>
          </p:spPr>
          <p:txBody>
            <a:bodyPr lIns="0" tIns="0" rIns="0" bIns="0" rtlCol="0" anchor="t">
              <a:spAutoFit/>
            </a:bodyPr>
            <a:lstStyle/>
            <a:p>
              <a:pPr marL="0" lvl="0" indent="0" algn="r" rtl="1">
                <a:lnSpc>
                  <a:spcPts val="3919"/>
                </a:lnSpc>
                <a:spcBef>
                  <a:spcPct val="0"/>
                </a:spcBef>
              </a:pPr>
              <a:r>
                <a:rPr lang="he-IL" sz="2799" i="1" u="none" strike="noStrike">
                  <a:solidFill>
                    <a:srgbClr val="06F4F4"/>
                  </a:solidFill>
                  <a:latin typeface="Helvetica Hebrew Italics"/>
                  <a:ea typeface="Helvetica Hebrew Italics"/>
                  <a:cs typeface="Helvetica Hebrew Italics"/>
                  <a:sym typeface="Helvetica Hebrew Italics"/>
                  <a:rtl/>
                </a:rPr>
                <a:t>רגרסיה בהתפתחות, חזרה למוצץ, לא עושה צרכים</a:t>
              </a: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 name="Group 2"/>
          <p:cNvGrpSpPr/>
          <p:nvPr/>
        </p:nvGrpSpPr>
        <p:grpSpPr>
          <a:xfrm>
            <a:off x="-221259" y="-177556"/>
            <a:ext cx="437756" cy="11399613"/>
            <a:chOff x="0" y="0"/>
            <a:chExt cx="115294" cy="3002367"/>
          </a:xfrm>
        </p:grpSpPr>
        <p:sp>
          <p:nvSpPr>
            <p:cNvPr id="3" name="Freeform 3"/>
            <p:cNvSpPr/>
            <p:nvPr/>
          </p:nvSpPr>
          <p:spPr>
            <a:xfrm>
              <a:off x="0" y="0"/>
              <a:ext cx="115294" cy="3002367"/>
            </a:xfrm>
            <a:custGeom>
              <a:avLst/>
              <a:gdLst/>
              <a:ahLst/>
              <a:cxnLst/>
              <a:rect l="l" t="t" r="r" b="b"/>
              <a:pathLst>
                <a:path w="115294" h="3002367">
                  <a:moveTo>
                    <a:pt x="0" y="0"/>
                  </a:moveTo>
                  <a:lnTo>
                    <a:pt x="115294" y="0"/>
                  </a:lnTo>
                  <a:lnTo>
                    <a:pt x="115294" y="3002367"/>
                  </a:lnTo>
                  <a:lnTo>
                    <a:pt x="0" y="3002367"/>
                  </a:lnTo>
                  <a:close/>
                </a:path>
              </a:pathLst>
            </a:custGeom>
            <a:solidFill>
              <a:srgbClr val="223443"/>
            </a:solidFill>
          </p:spPr>
          <p:txBody>
            <a:bodyPr/>
            <a:lstStyle/>
            <a:p>
              <a:endParaRPr lang="he-IL"/>
            </a:p>
          </p:txBody>
        </p:sp>
        <p:sp>
          <p:nvSpPr>
            <p:cNvPr id="4" name="TextBox 4"/>
            <p:cNvSpPr txBox="1"/>
            <p:nvPr/>
          </p:nvSpPr>
          <p:spPr>
            <a:xfrm>
              <a:off x="0" y="-47625"/>
              <a:ext cx="115294" cy="3049992"/>
            </a:xfrm>
            <a:prstGeom prst="rect">
              <a:avLst/>
            </a:prstGeom>
          </p:spPr>
          <p:txBody>
            <a:bodyPr lIns="50800" tIns="50800" rIns="50800" bIns="50800" rtlCol="0" anchor="ctr"/>
            <a:lstStyle/>
            <a:p>
              <a:pPr algn="ctr">
                <a:lnSpc>
                  <a:spcPts val="2659"/>
                </a:lnSpc>
              </a:pPr>
              <a:endParaRPr/>
            </a:p>
          </p:txBody>
        </p:sp>
      </p:grpSp>
      <p:pic>
        <p:nvPicPr>
          <p:cNvPr id="5" name="Picture 5"/>
          <p:cNvPicPr>
            <a:picLocks noChangeAspect="1"/>
          </p:cNvPicPr>
          <p:nvPr/>
        </p:nvPicPr>
        <p:blipFill>
          <a:blip r:embed="rId3"/>
          <a:stretch>
            <a:fillRect/>
          </a:stretch>
        </p:blipFill>
        <p:spPr>
          <a:xfrm>
            <a:off x="-522101" y="1490198"/>
            <a:ext cx="19400056" cy="9844774"/>
          </a:xfrm>
          <a:prstGeom prst="rect">
            <a:avLst/>
          </a:prstGeom>
        </p:spPr>
      </p:pic>
      <p:sp>
        <p:nvSpPr>
          <p:cNvPr id="6" name="TextBox 6"/>
          <p:cNvSpPr txBox="1"/>
          <p:nvPr/>
        </p:nvSpPr>
        <p:spPr>
          <a:xfrm>
            <a:off x="976308" y="885825"/>
            <a:ext cx="16282992" cy="1236345"/>
          </a:xfrm>
          <a:prstGeom prst="rect">
            <a:avLst/>
          </a:prstGeom>
        </p:spPr>
        <p:txBody>
          <a:bodyPr lIns="0" tIns="0" rIns="0" bIns="0" rtlCol="0" anchor="t">
            <a:spAutoFit/>
          </a:bodyPr>
          <a:lstStyle/>
          <a:p>
            <a:pPr algn="r" rtl="1">
              <a:lnSpc>
                <a:spcPts val="10080"/>
              </a:lnSpc>
            </a:pPr>
            <a:r>
              <a:rPr lang="he-IL" sz="7200" b="1">
                <a:solidFill>
                  <a:srgbClr val="31356E"/>
                </a:solidFill>
                <a:latin typeface="Roboto Bold"/>
                <a:ea typeface="Roboto Bold"/>
                <a:cs typeface="Roboto Bold"/>
                <a:sym typeface="Roboto Bold"/>
                <a:rtl/>
              </a:rPr>
              <a:t>ילדים ונוער רשומים לחוגי מועצה </a:t>
            </a:r>
          </a:p>
        </p:txBody>
      </p:sp>
      <p:sp>
        <p:nvSpPr>
          <p:cNvPr id="7" name="TextBox 7"/>
          <p:cNvSpPr txBox="1"/>
          <p:nvPr/>
        </p:nvSpPr>
        <p:spPr>
          <a:xfrm>
            <a:off x="12591270" y="5313508"/>
            <a:ext cx="2312088" cy="962660"/>
          </a:xfrm>
          <a:prstGeom prst="rect">
            <a:avLst/>
          </a:prstGeom>
        </p:spPr>
        <p:txBody>
          <a:bodyPr lIns="0" tIns="0" rIns="0" bIns="0" rtlCol="0" anchor="t">
            <a:spAutoFit/>
          </a:bodyPr>
          <a:lstStyle/>
          <a:p>
            <a:pPr algn="ctr">
              <a:lnSpc>
                <a:spcPts val="7840"/>
              </a:lnSpc>
              <a:spcBef>
                <a:spcPct val="0"/>
              </a:spcBef>
            </a:pPr>
            <a:r>
              <a:rPr lang="en-US" sz="5600" b="1">
                <a:solidFill>
                  <a:srgbClr val="FF3131"/>
                </a:solidFill>
                <a:latin typeface="Noto Sans Hebrew Bold"/>
                <a:ea typeface="Noto Sans Hebrew Bold"/>
                <a:cs typeface="Noto Sans Hebrew Bold"/>
                <a:sym typeface="Noto Sans Hebrew Bold"/>
              </a:rPr>
              <a:t>22%</a:t>
            </a:r>
          </a:p>
        </p:txBody>
      </p:sp>
      <p:sp>
        <p:nvSpPr>
          <p:cNvPr id="8" name="TextBox 8"/>
          <p:cNvSpPr txBox="1"/>
          <p:nvPr/>
        </p:nvSpPr>
        <p:spPr>
          <a:xfrm>
            <a:off x="12181322" y="6374485"/>
            <a:ext cx="3131984" cy="727710"/>
          </a:xfrm>
          <a:prstGeom prst="rect">
            <a:avLst/>
          </a:prstGeom>
        </p:spPr>
        <p:txBody>
          <a:bodyPr lIns="0" tIns="0" rIns="0" bIns="0" rtlCol="0" anchor="t">
            <a:spAutoFit/>
          </a:bodyPr>
          <a:lstStyle/>
          <a:p>
            <a:pPr algn="ctr" rtl="1">
              <a:lnSpc>
                <a:spcPts val="2940"/>
              </a:lnSpc>
            </a:pPr>
            <a:r>
              <a:rPr lang="he-IL" sz="2100" b="1">
                <a:solidFill>
                  <a:srgbClr val="FF3131"/>
                </a:solidFill>
                <a:latin typeface="Noto Sans Hebrew Bold"/>
                <a:ea typeface="Noto Sans Hebrew Bold"/>
                <a:cs typeface="Noto Sans Hebrew Bold"/>
                <a:sym typeface="Noto Sans Hebrew Bold"/>
                <a:rtl/>
              </a:rPr>
              <a:t>מהנוער רשומים לחוגים </a:t>
            </a:r>
          </a:p>
          <a:p>
            <a:pPr algn="ctr" rtl="1">
              <a:lnSpc>
                <a:spcPts val="2940"/>
              </a:lnSpc>
              <a:spcBef>
                <a:spcPct val="0"/>
              </a:spcBef>
            </a:pPr>
            <a:r>
              <a:rPr lang="he-IL" sz="2100" b="1">
                <a:solidFill>
                  <a:srgbClr val="FF3131"/>
                </a:solidFill>
                <a:latin typeface="Noto Sans Hebrew Bold"/>
                <a:ea typeface="Noto Sans Hebrew Bold"/>
                <a:cs typeface="Noto Sans Hebrew Bold"/>
                <a:sym typeface="Noto Sans Hebrew Bold"/>
                <a:rtl/>
              </a:rPr>
              <a:t>בשנת תשפ״ה</a:t>
            </a:r>
          </a:p>
        </p:txBody>
      </p:sp>
      <p:sp>
        <p:nvSpPr>
          <p:cNvPr id="9" name="TextBox 9"/>
          <p:cNvSpPr txBox="1"/>
          <p:nvPr/>
        </p:nvSpPr>
        <p:spPr>
          <a:xfrm>
            <a:off x="2825459" y="4983770"/>
            <a:ext cx="2312088" cy="962660"/>
          </a:xfrm>
          <a:prstGeom prst="rect">
            <a:avLst/>
          </a:prstGeom>
        </p:spPr>
        <p:txBody>
          <a:bodyPr lIns="0" tIns="0" rIns="0" bIns="0" rtlCol="0" anchor="t">
            <a:spAutoFit/>
          </a:bodyPr>
          <a:lstStyle/>
          <a:p>
            <a:pPr algn="ctr">
              <a:lnSpc>
                <a:spcPts val="7840"/>
              </a:lnSpc>
              <a:spcBef>
                <a:spcPct val="0"/>
              </a:spcBef>
            </a:pPr>
            <a:r>
              <a:rPr lang="en-US" sz="5600" b="1">
                <a:solidFill>
                  <a:srgbClr val="FF3131"/>
                </a:solidFill>
                <a:latin typeface="Noto Sans Hebrew Bold"/>
                <a:ea typeface="Noto Sans Hebrew Bold"/>
                <a:cs typeface="Noto Sans Hebrew Bold"/>
                <a:sym typeface="Noto Sans Hebrew Bold"/>
              </a:rPr>
              <a:t>51%</a:t>
            </a:r>
          </a:p>
        </p:txBody>
      </p:sp>
      <p:sp>
        <p:nvSpPr>
          <p:cNvPr id="10" name="TextBox 10"/>
          <p:cNvSpPr txBox="1"/>
          <p:nvPr/>
        </p:nvSpPr>
        <p:spPr>
          <a:xfrm>
            <a:off x="2441177" y="5957769"/>
            <a:ext cx="3080653" cy="727710"/>
          </a:xfrm>
          <a:prstGeom prst="rect">
            <a:avLst/>
          </a:prstGeom>
        </p:spPr>
        <p:txBody>
          <a:bodyPr lIns="0" tIns="0" rIns="0" bIns="0" rtlCol="0" anchor="t">
            <a:spAutoFit/>
          </a:bodyPr>
          <a:lstStyle/>
          <a:p>
            <a:pPr algn="ctr" rtl="1">
              <a:lnSpc>
                <a:spcPts val="2940"/>
              </a:lnSpc>
            </a:pPr>
            <a:r>
              <a:rPr lang="he-IL" sz="2100" b="1">
                <a:solidFill>
                  <a:srgbClr val="FF3131"/>
                </a:solidFill>
                <a:latin typeface="Noto Sans Hebrew Bold"/>
                <a:ea typeface="Noto Sans Hebrew Bold"/>
                <a:cs typeface="Noto Sans Hebrew Bold"/>
                <a:sym typeface="Noto Sans Hebrew Bold"/>
                <a:rtl/>
              </a:rPr>
              <a:t>מהילדים רשומים לחוגים </a:t>
            </a:r>
          </a:p>
          <a:p>
            <a:pPr algn="ctr" rtl="1">
              <a:lnSpc>
                <a:spcPts val="2940"/>
              </a:lnSpc>
              <a:spcBef>
                <a:spcPct val="0"/>
              </a:spcBef>
            </a:pPr>
            <a:r>
              <a:rPr lang="he-IL" sz="2100" b="1">
                <a:solidFill>
                  <a:srgbClr val="FF3131"/>
                </a:solidFill>
                <a:latin typeface="Noto Sans Hebrew Bold"/>
                <a:ea typeface="Noto Sans Hebrew Bold"/>
                <a:cs typeface="Noto Sans Hebrew Bold"/>
                <a:sym typeface="Noto Sans Hebrew Bold"/>
                <a:rtl/>
              </a:rPr>
              <a:t>בשנת תשפ״ה</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2"/>
          <p:cNvSpPr txBox="1"/>
          <p:nvPr/>
        </p:nvSpPr>
        <p:spPr>
          <a:xfrm>
            <a:off x="1028700" y="895350"/>
            <a:ext cx="16230600" cy="1226820"/>
          </a:xfrm>
          <a:prstGeom prst="rect">
            <a:avLst/>
          </a:prstGeom>
        </p:spPr>
        <p:txBody>
          <a:bodyPr lIns="0" tIns="0" rIns="0" bIns="0" rtlCol="0" anchor="t">
            <a:spAutoFit/>
          </a:bodyPr>
          <a:lstStyle/>
          <a:p>
            <a:pPr algn="r" rtl="1">
              <a:lnSpc>
                <a:spcPts val="10080"/>
              </a:lnSpc>
            </a:pPr>
            <a:r>
              <a:rPr lang="he-IL" sz="7200" b="1">
                <a:solidFill>
                  <a:srgbClr val="31356E"/>
                </a:solidFill>
                <a:latin typeface="Noto Sans Hebrew Bold"/>
                <a:ea typeface="Noto Sans Hebrew Bold"/>
                <a:cs typeface="Noto Sans Hebrew Bold"/>
                <a:sym typeface="Noto Sans Hebrew Bold"/>
                <a:rtl/>
              </a:rPr>
              <a:t>נקודות אור של בני הנוער</a:t>
            </a:r>
          </a:p>
        </p:txBody>
      </p:sp>
      <p:grpSp>
        <p:nvGrpSpPr>
          <p:cNvPr id="3" name="Group 3"/>
          <p:cNvGrpSpPr/>
          <p:nvPr/>
        </p:nvGrpSpPr>
        <p:grpSpPr>
          <a:xfrm>
            <a:off x="-221259" y="-177556"/>
            <a:ext cx="437756" cy="11399613"/>
            <a:chOff x="0" y="0"/>
            <a:chExt cx="115294" cy="3002367"/>
          </a:xfrm>
        </p:grpSpPr>
        <p:sp>
          <p:nvSpPr>
            <p:cNvPr id="4" name="Freeform 4"/>
            <p:cNvSpPr/>
            <p:nvPr/>
          </p:nvSpPr>
          <p:spPr>
            <a:xfrm>
              <a:off x="0" y="0"/>
              <a:ext cx="115294" cy="3002367"/>
            </a:xfrm>
            <a:custGeom>
              <a:avLst/>
              <a:gdLst/>
              <a:ahLst/>
              <a:cxnLst/>
              <a:rect l="l" t="t" r="r" b="b"/>
              <a:pathLst>
                <a:path w="115294" h="3002367">
                  <a:moveTo>
                    <a:pt x="0" y="0"/>
                  </a:moveTo>
                  <a:lnTo>
                    <a:pt x="115294" y="0"/>
                  </a:lnTo>
                  <a:lnTo>
                    <a:pt x="115294" y="3002367"/>
                  </a:lnTo>
                  <a:lnTo>
                    <a:pt x="0" y="3002367"/>
                  </a:lnTo>
                  <a:close/>
                </a:path>
              </a:pathLst>
            </a:custGeom>
            <a:solidFill>
              <a:srgbClr val="223443"/>
            </a:solidFill>
          </p:spPr>
          <p:txBody>
            <a:bodyPr/>
            <a:lstStyle/>
            <a:p>
              <a:endParaRPr lang="he-IL"/>
            </a:p>
          </p:txBody>
        </p:sp>
        <p:sp>
          <p:nvSpPr>
            <p:cNvPr id="5" name="TextBox 5"/>
            <p:cNvSpPr txBox="1"/>
            <p:nvPr/>
          </p:nvSpPr>
          <p:spPr>
            <a:xfrm>
              <a:off x="0" y="-47625"/>
              <a:ext cx="115294" cy="3049992"/>
            </a:xfrm>
            <a:prstGeom prst="rect">
              <a:avLst/>
            </a:prstGeom>
          </p:spPr>
          <p:txBody>
            <a:bodyPr lIns="50800" tIns="50800" rIns="50800" bIns="50800" rtlCol="0" anchor="ctr"/>
            <a:lstStyle/>
            <a:p>
              <a:pPr algn="ctr">
                <a:lnSpc>
                  <a:spcPts val="2659"/>
                </a:lnSpc>
              </a:pPr>
              <a:endParaRPr/>
            </a:p>
          </p:txBody>
        </p:sp>
      </p:grpSp>
      <p:pic>
        <p:nvPicPr>
          <p:cNvPr id="6" name="Picture 6"/>
          <p:cNvPicPr>
            <a:picLocks noChangeAspect="1"/>
          </p:cNvPicPr>
          <p:nvPr/>
        </p:nvPicPr>
        <p:blipFill>
          <a:blip r:embed="rId3"/>
          <a:stretch>
            <a:fillRect/>
          </a:stretch>
        </p:blipFill>
        <p:spPr>
          <a:xfrm>
            <a:off x="-905168" y="1647090"/>
            <a:ext cx="19815784" cy="9713041"/>
          </a:xfrm>
          <a:prstGeom prst="rect">
            <a:avLst/>
          </a:prstGeom>
        </p:spPr>
      </p:pic>
      <p:sp>
        <p:nvSpPr>
          <p:cNvPr id="7" name="TextBox 7"/>
          <p:cNvSpPr txBox="1"/>
          <p:nvPr/>
        </p:nvSpPr>
        <p:spPr>
          <a:xfrm>
            <a:off x="2313012" y="2225068"/>
            <a:ext cx="14905434" cy="396240"/>
          </a:xfrm>
          <a:prstGeom prst="rect">
            <a:avLst/>
          </a:prstGeom>
        </p:spPr>
        <p:txBody>
          <a:bodyPr lIns="0" tIns="0" rIns="0" bIns="0" rtlCol="0" anchor="t">
            <a:spAutoFit/>
          </a:bodyPr>
          <a:lstStyle/>
          <a:p>
            <a:pPr algn="ctr" rtl="1">
              <a:lnSpc>
                <a:spcPts val="3359"/>
              </a:lnSpc>
              <a:spcBef>
                <a:spcPct val="0"/>
              </a:spcBef>
            </a:pPr>
            <a:r>
              <a:rPr lang="he-IL" sz="2400">
                <a:solidFill>
                  <a:srgbClr val="31356E"/>
                </a:solidFill>
                <a:latin typeface="Noto Sans Hebrew"/>
                <a:ea typeface="Noto Sans Hebrew"/>
                <a:cs typeface="Noto Sans Hebrew"/>
                <a:sym typeface="Noto Sans Hebrew"/>
                <a:rtl/>
              </a:rPr>
              <a:t>על בסיס מיפוי שבוצע על ידי ליטל צ׳רניס, מנהלת מחלקת ילדים ונוער במועצה, והדס פטרנק־ששי, מנהלת ביטחון קהילתי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bg>
      <p:bgPr>
        <a:solidFill>
          <a:srgbClr val="F9F8F5"/>
        </a:solidFill>
        <a:effectLst/>
      </p:bgPr>
    </p:bg>
    <p:spTree>
      <p:nvGrpSpPr>
        <p:cNvPr id="1" name=""/>
        <p:cNvGrpSpPr/>
        <p:nvPr/>
      </p:nvGrpSpPr>
      <p:grpSpPr>
        <a:xfrm>
          <a:off x="0" y="0"/>
          <a:ext cx="0" cy="0"/>
          <a:chOff x="0" y="0"/>
          <a:chExt cx="0" cy="0"/>
        </a:xfrm>
      </p:grpSpPr>
      <p:sp>
        <p:nvSpPr>
          <p:cNvPr id="2" name="Freeform 2"/>
          <p:cNvSpPr/>
          <p:nvPr/>
        </p:nvSpPr>
        <p:spPr>
          <a:xfrm>
            <a:off x="12289014" y="1195199"/>
            <a:ext cx="1080672" cy="796996"/>
          </a:xfrm>
          <a:custGeom>
            <a:avLst/>
            <a:gdLst/>
            <a:ahLst/>
            <a:cxnLst/>
            <a:rect l="l" t="t" r="r" b="b"/>
            <a:pathLst>
              <a:path w="1080672" h="796996">
                <a:moveTo>
                  <a:pt x="0" y="0"/>
                </a:moveTo>
                <a:lnTo>
                  <a:pt x="1080673" y="0"/>
                </a:lnTo>
                <a:lnTo>
                  <a:pt x="1080673" y="796996"/>
                </a:lnTo>
                <a:lnTo>
                  <a:pt x="0" y="79699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he-IL"/>
          </a:p>
        </p:txBody>
      </p:sp>
      <p:sp>
        <p:nvSpPr>
          <p:cNvPr id="3" name="TextBox 3"/>
          <p:cNvSpPr txBox="1"/>
          <p:nvPr/>
        </p:nvSpPr>
        <p:spPr>
          <a:xfrm>
            <a:off x="2593719" y="914247"/>
            <a:ext cx="11352073" cy="1406525"/>
          </a:xfrm>
          <a:prstGeom prst="rect">
            <a:avLst/>
          </a:prstGeom>
        </p:spPr>
        <p:txBody>
          <a:bodyPr lIns="0" tIns="0" rIns="0" bIns="0" rtlCol="0" anchor="t">
            <a:spAutoFit/>
          </a:bodyPr>
          <a:lstStyle/>
          <a:p>
            <a:pPr algn="ctr" rtl="1">
              <a:lnSpc>
                <a:spcPts val="5500"/>
              </a:lnSpc>
            </a:pPr>
            <a:r>
              <a:rPr lang="he-IL" sz="5000" b="1">
                <a:solidFill>
                  <a:srgbClr val="000000"/>
                </a:solidFill>
                <a:latin typeface="Assistant Bold"/>
                <a:ea typeface="Assistant Bold"/>
                <a:cs typeface="Assistant Bold"/>
                <a:sym typeface="Assistant Bold"/>
                <a:rtl/>
              </a:rPr>
              <a:t>בריאות ילדים ונוער-</a:t>
            </a:r>
          </a:p>
          <a:p>
            <a:pPr algn="ctr" rtl="1">
              <a:lnSpc>
                <a:spcPts val="5500"/>
              </a:lnSpc>
            </a:pPr>
            <a:r>
              <a:rPr lang="he-IL" sz="5000" b="1">
                <a:solidFill>
                  <a:srgbClr val="000000"/>
                </a:solidFill>
                <a:latin typeface="Assistant Bold"/>
                <a:ea typeface="Assistant Bold"/>
                <a:cs typeface="Assistant Bold"/>
                <a:sym typeface="Assistant Bold"/>
                <a:rtl/>
              </a:rPr>
              <a:t>בחרו שאלה אחת להתייחסות</a:t>
            </a:r>
          </a:p>
        </p:txBody>
      </p:sp>
      <p:sp>
        <p:nvSpPr>
          <p:cNvPr id="4" name="TextBox 4"/>
          <p:cNvSpPr txBox="1"/>
          <p:nvPr/>
        </p:nvSpPr>
        <p:spPr>
          <a:xfrm>
            <a:off x="1858479" y="3118588"/>
            <a:ext cx="14571041" cy="2657475"/>
          </a:xfrm>
          <a:prstGeom prst="rect">
            <a:avLst/>
          </a:prstGeom>
        </p:spPr>
        <p:txBody>
          <a:bodyPr lIns="0" tIns="0" rIns="0" bIns="0" rtlCol="0" anchor="t">
            <a:spAutoFit/>
          </a:bodyPr>
          <a:lstStyle/>
          <a:p>
            <a:pPr marL="647700" lvl="1" indent="-323850" algn="r" rtl="1">
              <a:lnSpc>
                <a:spcPts val="4200"/>
              </a:lnSpc>
              <a:buFont typeface="Arial"/>
              <a:buChar char="•"/>
            </a:pPr>
            <a:r>
              <a:rPr lang="he-IL" sz="3000">
                <a:solidFill>
                  <a:srgbClr val="000000"/>
                </a:solidFill>
                <a:latin typeface="Assistant"/>
                <a:ea typeface="Assistant"/>
                <a:cs typeface="Assistant"/>
                <a:sym typeface="Assistant"/>
                <a:rtl/>
              </a:rPr>
              <a:t>הערה או שאלה שעולה לי ביחס לדגשים מהמיפוי שהוצגו? </a:t>
            </a:r>
          </a:p>
          <a:p>
            <a:pPr marL="647700" lvl="1" indent="-323850" algn="r" rtl="1">
              <a:lnSpc>
                <a:spcPts val="4200"/>
              </a:lnSpc>
              <a:buFont typeface="Arial"/>
              <a:buChar char="•"/>
            </a:pPr>
            <a:r>
              <a:rPr lang="he-IL" sz="3000">
                <a:solidFill>
                  <a:srgbClr val="000000"/>
                </a:solidFill>
                <a:latin typeface="Assistant"/>
                <a:ea typeface="Assistant"/>
                <a:cs typeface="Assistant"/>
                <a:sym typeface="Assistant"/>
                <a:rtl/>
              </a:rPr>
              <a:t>על פי הנושאים שעלו במיפוי, מהו לדעתך הפער המשמעותי ביותר שצריך להעמיק בו ולמצוא מענים עבורו?</a:t>
            </a:r>
          </a:p>
          <a:p>
            <a:pPr marL="647700" lvl="1" indent="-323850" algn="r" rtl="1">
              <a:lnSpc>
                <a:spcPts val="4200"/>
              </a:lnSpc>
              <a:buFont typeface="Arial"/>
              <a:buChar char="•"/>
            </a:pPr>
            <a:r>
              <a:rPr lang="he-IL" sz="3000">
                <a:solidFill>
                  <a:srgbClr val="000000"/>
                </a:solidFill>
                <a:latin typeface="Assistant"/>
                <a:ea typeface="Assistant"/>
                <a:cs typeface="Assistant"/>
                <a:sym typeface="Assistant"/>
                <a:rtl/>
              </a:rPr>
              <a:t>מה אנחנו צריכים ו/או את מי אנחנו צריכים כדי לגבש מענים ישימים להשגת היעדים</a:t>
            </a:r>
            <a:r>
              <a:rPr lang="ar-EG" sz="3000">
                <a:solidFill>
                  <a:srgbClr val="000000"/>
                </a:solidFill>
                <a:latin typeface="Assistant"/>
                <a:ea typeface="Assistant"/>
                <a:cs typeface="Assistant"/>
                <a:sym typeface="Assistant"/>
                <a:rtl/>
              </a:rPr>
              <a:t> </a:t>
            </a:r>
            <a:r>
              <a:rPr lang="he-IL" sz="3000">
                <a:solidFill>
                  <a:srgbClr val="000000"/>
                </a:solidFill>
                <a:latin typeface="Assistant"/>
                <a:ea typeface="Assistant"/>
                <a:cs typeface="Assistant"/>
                <a:sym typeface="Assistant"/>
                <a:rtl/>
              </a:rPr>
              <a:t>שלנו?</a:t>
            </a:r>
          </a:p>
          <a:p>
            <a:pPr algn="r" rtl="1">
              <a:lnSpc>
                <a:spcPts val="4200"/>
              </a:lnSpc>
            </a:pPr>
            <a:endParaRPr lang="he-IL" sz="3000">
              <a:solidFill>
                <a:srgbClr val="000000"/>
              </a:solidFill>
              <a:latin typeface="Assistant"/>
              <a:ea typeface="Assistant"/>
              <a:cs typeface="Assistant"/>
              <a:sym typeface="Assistant"/>
              <a:rt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614424" y="1028700"/>
            <a:ext cx="9881696" cy="8229600"/>
          </a:xfrm>
          <a:custGeom>
            <a:avLst/>
            <a:gdLst/>
            <a:ahLst/>
            <a:cxnLst/>
            <a:rect l="l" t="t" r="r" b="b"/>
            <a:pathLst>
              <a:path w="9881696" h="8229600">
                <a:moveTo>
                  <a:pt x="0" y="0"/>
                </a:moveTo>
                <a:lnTo>
                  <a:pt x="9881696" y="0"/>
                </a:lnTo>
                <a:lnTo>
                  <a:pt x="9881696" y="8229600"/>
                </a:lnTo>
                <a:lnTo>
                  <a:pt x="0" y="8229600"/>
                </a:lnTo>
                <a:lnTo>
                  <a:pt x="0" y="0"/>
                </a:lnTo>
                <a:close/>
              </a:path>
            </a:pathLst>
          </a:custGeom>
          <a:blipFill>
            <a:blip r:embed="rId3"/>
            <a:stretch>
              <a:fillRect l="-24999"/>
            </a:stretch>
          </a:blipFill>
        </p:spPr>
        <p:txBody>
          <a:bodyPr/>
          <a:lstStyle/>
          <a:p>
            <a:endParaRPr lang="he-IL"/>
          </a:p>
        </p:txBody>
      </p:sp>
      <p:sp>
        <p:nvSpPr>
          <p:cNvPr id="3" name="TextBox 3"/>
          <p:cNvSpPr txBox="1"/>
          <p:nvPr/>
        </p:nvSpPr>
        <p:spPr>
          <a:xfrm>
            <a:off x="1028700" y="4281891"/>
            <a:ext cx="10004626" cy="3925305"/>
          </a:xfrm>
          <a:prstGeom prst="rect">
            <a:avLst/>
          </a:prstGeom>
        </p:spPr>
        <p:txBody>
          <a:bodyPr lIns="0" tIns="0" rIns="0" bIns="0" rtlCol="0" anchor="t">
            <a:spAutoFit/>
          </a:bodyPr>
          <a:lstStyle/>
          <a:p>
            <a:pPr algn="r" rtl="1">
              <a:lnSpc>
                <a:spcPts val="6165"/>
              </a:lnSpc>
              <a:spcBef>
                <a:spcPct val="0"/>
              </a:spcBef>
            </a:pPr>
            <a:r>
              <a:rPr lang="he-IL" sz="4403" spc="-101" dirty="0">
                <a:solidFill>
                  <a:srgbClr val="04588C"/>
                </a:solidFill>
                <a:latin typeface="Assistant"/>
                <a:cs typeface="Assistant"/>
                <a:rtl/>
              </a:rPr>
              <a:t>קהילת שער הנגב תהיה קהילה בעלת מודעות לאורח חיים בריא וחשיבותו. מתוך כך, תהיה הקהילה פעילה וחיונית, ותהווה תשתית להתחדשות, לשיקום ולצמיחה חברתית לאחר תקופת המשבר</a:t>
            </a:r>
            <a:r>
              <a:rPr lang="en-US" sz="4403" spc="-101" dirty="0">
                <a:solidFill>
                  <a:srgbClr val="04588C"/>
                </a:solidFill>
                <a:latin typeface="Assistant"/>
                <a:cs typeface="Assistant"/>
                <a:rtl/>
              </a:rPr>
              <a:t>.</a:t>
            </a:r>
          </a:p>
          <a:p>
            <a:pPr marL="0" lvl="0" indent="0" algn="r" rtl="1">
              <a:lnSpc>
                <a:spcPts val="6165"/>
              </a:lnSpc>
              <a:spcBef>
                <a:spcPct val="0"/>
              </a:spcBef>
            </a:pPr>
            <a:endParaRPr lang="he-IL" sz="4403" spc="-101" dirty="0">
              <a:solidFill>
                <a:srgbClr val="04588C"/>
              </a:solidFill>
              <a:latin typeface="Assistant"/>
              <a:ea typeface="Assistant"/>
              <a:cs typeface="Assistant"/>
              <a:sym typeface="Assistant"/>
              <a:rtl/>
            </a:endParaRPr>
          </a:p>
        </p:txBody>
      </p:sp>
      <p:sp>
        <p:nvSpPr>
          <p:cNvPr id="4" name="TextBox 4"/>
          <p:cNvSpPr txBox="1"/>
          <p:nvPr/>
        </p:nvSpPr>
        <p:spPr>
          <a:xfrm>
            <a:off x="7265219" y="2972450"/>
            <a:ext cx="3679141" cy="715016"/>
          </a:xfrm>
          <a:prstGeom prst="rect">
            <a:avLst/>
          </a:prstGeom>
        </p:spPr>
        <p:txBody>
          <a:bodyPr lIns="0" tIns="0" rIns="0" bIns="0" rtlCol="0" anchor="t">
            <a:spAutoFit/>
          </a:bodyPr>
          <a:lstStyle/>
          <a:p>
            <a:pPr marL="0" lvl="0" indent="0" algn="r" rtl="1">
              <a:lnSpc>
                <a:spcPts val="5483"/>
              </a:lnSpc>
            </a:pPr>
            <a:r>
              <a:rPr lang="he-IL" sz="5323" b="1">
                <a:solidFill>
                  <a:srgbClr val="04588C"/>
                </a:solidFill>
                <a:latin typeface="Assistant Bold"/>
                <a:ea typeface="Assistant Bold"/>
                <a:cs typeface="Assistant Bold"/>
                <a:sym typeface="Assistant Bold"/>
                <a:rtl/>
              </a:rPr>
              <a:t>חזון היחידה</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bg>
      <p:bgPr>
        <a:gradFill rotWithShape="1">
          <a:gsLst>
            <a:gs pos="0">
              <a:srgbClr val="FFFFFF">
                <a:alpha val="100000"/>
              </a:srgbClr>
            </a:gs>
            <a:gs pos="100000">
              <a:srgbClr val="E8E8E8">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extBox 2"/>
          <p:cNvSpPr txBox="1"/>
          <p:nvPr/>
        </p:nvSpPr>
        <p:spPr>
          <a:xfrm>
            <a:off x="1557083" y="1773329"/>
            <a:ext cx="15702217" cy="7940675"/>
          </a:xfrm>
          <a:prstGeom prst="rect">
            <a:avLst/>
          </a:prstGeom>
        </p:spPr>
        <p:txBody>
          <a:bodyPr lIns="0" tIns="0" rIns="0" bIns="0" rtlCol="0" anchor="t">
            <a:spAutoFit/>
          </a:bodyPr>
          <a:lstStyle/>
          <a:p>
            <a:pPr algn="r" rtl="1">
              <a:lnSpc>
                <a:spcPts val="7000"/>
              </a:lnSpc>
            </a:pPr>
            <a:r>
              <a:rPr lang="he-IL" sz="5000">
                <a:solidFill>
                  <a:srgbClr val="000000"/>
                </a:solidFill>
                <a:latin typeface="Assistant"/>
                <a:ea typeface="Assistant"/>
                <a:cs typeface="Assistant"/>
                <a:sym typeface="Assistant"/>
                <a:rtl/>
              </a:rPr>
              <a:t>מזי אילון</a:t>
            </a:r>
          </a:p>
          <a:p>
            <a:pPr algn="r" rtl="1">
              <a:lnSpc>
                <a:spcPts val="7000"/>
              </a:lnSpc>
            </a:pPr>
            <a:r>
              <a:rPr lang="he-IL" sz="5000">
                <a:solidFill>
                  <a:srgbClr val="000000"/>
                </a:solidFill>
                <a:latin typeface="Assistant"/>
                <a:ea typeface="Assistant"/>
                <a:cs typeface="Assistant"/>
                <a:sym typeface="Assistant"/>
                <a:rtl/>
              </a:rPr>
              <a:t>סיון כהן</a:t>
            </a:r>
          </a:p>
          <a:p>
            <a:pPr algn="r" rtl="1">
              <a:lnSpc>
                <a:spcPts val="7000"/>
              </a:lnSpc>
            </a:pPr>
            <a:r>
              <a:rPr lang="he-IL" sz="5000">
                <a:solidFill>
                  <a:srgbClr val="000000"/>
                </a:solidFill>
                <a:latin typeface="Assistant"/>
                <a:ea typeface="Assistant"/>
                <a:cs typeface="Assistant"/>
                <a:sym typeface="Assistant"/>
                <a:rtl/>
              </a:rPr>
              <a:t>רם חכמון</a:t>
            </a:r>
          </a:p>
          <a:p>
            <a:pPr algn="r" rtl="1">
              <a:lnSpc>
                <a:spcPts val="7000"/>
              </a:lnSpc>
            </a:pPr>
            <a:r>
              <a:rPr lang="he-IL" sz="5000">
                <a:solidFill>
                  <a:srgbClr val="000000"/>
                </a:solidFill>
                <a:latin typeface="Assistant"/>
                <a:ea typeface="Assistant"/>
                <a:cs typeface="Assistant"/>
                <a:sym typeface="Assistant"/>
                <a:rtl/>
              </a:rPr>
              <a:t>שירה גד</a:t>
            </a:r>
          </a:p>
          <a:p>
            <a:pPr algn="r" rtl="1">
              <a:lnSpc>
                <a:spcPts val="7000"/>
              </a:lnSpc>
            </a:pPr>
            <a:r>
              <a:rPr lang="he-IL" sz="5000">
                <a:solidFill>
                  <a:srgbClr val="000000"/>
                </a:solidFill>
                <a:latin typeface="Assistant"/>
                <a:ea typeface="Assistant"/>
                <a:cs typeface="Assistant"/>
                <a:sym typeface="Assistant"/>
                <a:rtl/>
              </a:rPr>
              <a:t>נעמי דרגון</a:t>
            </a:r>
          </a:p>
          <a:p>
            <a:pPr algn="r" rtl="1">
              <a:lnSpc>
                <a:spcPts val="7000"/>
              </a:lnSpc>
            </a:pPr>
            <a:r>
              <a:rPr lang="he-IL" sz="5000">
                <a:solidFill>
                  <a:srgbClr val="000000"/>
                </a:solidFill>
                <a:latin typeface="Assistant"/>
                <a:ea typeface="Assistant"/>
                <a:cs typeface="Assistant"/>
                <a:sym typeface="Assistant"/>
                <a:rtl/>
              </a:rPr>
              <a:t>עדי גנאל-</a:t>
            </a:r>
            <a:r>
              <a:rPr lang="ar-EG" sz="5000">
                <a:solidFill>
                  <a:srgbClr val="000000"/>
                </a:solidFill>
                <a:latin typeface="Assistant"/>
                <a:ea typeface="Assistant"/>
                <a:cs typeface="Assistant"/>
                <a:sym typeface="Assistant"/>
                <a:rtl/>
              </a:rPr>
              <a:t> </a:t>
            </a:r>
            <a:r>
              <a:rPr lang="he-IL" sz="5000">
                <a:solidFill>
                  <a:srgbClr val="000000"/>
                </a:solidFill>
                <a:latin typeface="Assistant"/>
                <a:ea typeface="Assistant"/>
                <a:cs typeface="Assistant"/>
                <a:sym typeface="Assistant"/>
                <a:rtl/>
              </a:rPr>
              <a:t>חברת מליאה</a:t>
            </a:r>
          </a:p>
          <a:p>
            <a:pPr algn="r" rtl="1">
              <a:lnSpc>
                <a:spcPts val="7000"/>
              </a:lnSpc>
            </a:pPr>
            <a:r>
              <a:rPr lang="he-IL" sz="5000">
                <a:solidFill>
                  <a:srgbClr val="000000"/>
                </a:solidFill>
                <a:latin typeface="Assistant"/>
                <a:ea typeface="Assistant"/>
                <a:cs typeface="Assistant"/>
                <a:sym typeface="Assistant"/>
                <a:rtl/>
              </a:rPr>
              <a:t>דגנית סרלין רז</a:t>
            </a:r>
          </a:p>
          <a:p>
            <a:pPr algn="r" rtl="1">
              <a:lnSpc>
                <a:spcPts val="7000"/>
              </a:lnSpc>
            </a:pPr>
            <a:r>
              <a:rPr lang="he-IL" sz="5000">
                <a:solidFill>
                  <a:srgbClr val="000000"/>
                </a:solidFill>
                <a:latin typeface="Assistant"/>
                <a:ea typeface="Assistant"/>
                <a:cs typeface="Assistant"/>
                <a:sym typeface="Assistant"/>
                <a:rtl/>
              </a:rPr>
              <a:t>אור ביננפלד</a:t>
            </a:r>
          </a:p>
          <a:p>
            <a:pPr algn="r" rtl="1">
              <a:lnSpc>
                <a:spcPts val="7000"/>
              </a:lnSpc>
            </a:pPr>
            <a:endParaRPr lang="he-IL" sz="5000">
              <a:solidFill>
                <a:srgbClr val="000000"/>
              </a:solidFill>
              <a:latin typeface="Assistant"/>
              <a:ea typeface="Assistant"/>
              <a:cs typeface="Assistant"/>
              <a:sym typeface="Assistant"/>
              <a:rtl/>
            </a:endParaRPr>
          </a:p>
        </p:txBody>
      </p:sp>
      <p:sp>
        <p:nvSpPr>
          <p:cNvPr id="3" name="TextBox 3"/>
          <p:cNvSpPr txBox="1"/>
          <p:nvPr/>
        </p:nvSpPr>
        <p:spPr>
          <a:xfrm>
            <a:off x="2085706" y="610235"/>
            <a:ext cx="14644970" cy="951230"/>
          </a:xfrm>
          <a:prstGeom prst="rect">
            <a:avLst/>
          </a:prstGeom>
        </p:spPr>
        <p:txBody>
          <a:bodyPr lIns="0" tIns="0" rIns="0" bIns="0" rtlCol="0" anchor="t">
            <a:spAutoFit/>
          </a:bodyPr>
          <a:lstStyle/>
          <a:p>
            <a:pPr marL="0" lvl="0" indent="0" algn="r" rtl="1">
              <a:lnSpc>
                <a:spcPts val="7209"/>
              </a:lnSpc>
              <a:spcBef>
                <a:spcPct val="0"/>
              </a:spcBef>
            </a:pPr>
            <a:r>
              <a:rPr lang="he-IL" sz="6999" b="1" spc="-83">
                <a:solidFill>
                  <a:srgbClr val="04588C"/>
                </a:solidFill>
                <a:latin typeface="Assistant Bold"/>
                <a:ea typeface="Assistant Bold"/>
                <a:cs typeface="Assistant Bold"/>
                <a:sym typeface="Assistant Bold"/>
                <a:rtl/>
              </a:rPr>
              <a:t>צוות בריאות בקהילה- צעירים ומבוגרים</a:t>
            </a:r>
          </a:p>
        </p:txBody>
      </p:sp>
      <p:sp>
        <p:nvSpPr>
          <p:cNvPr id="4" name="TextBox 4"/>
          <p:cNvSpPr txBox="1"/>
          <p:nvPr/>
        </p:nvSpPr>
        <p:spPr>
          <a:xfrm>
            <a:off x="476536" y="4668838"/>
            <a:ext cx="10831314" cy="854075"/>
          </a:xfrm>
          <a:prstGeom prst="rect">
            <a:avLst/>
          </a:prstGeom>
        </p:spPr>
        <p:txBody>
          <a:bodyPr lIns="0" tIns="0" rIns="0" bIns="0" rtlCol="0" anchor="t">
            <a:spAutoFit/>
          </a:bodyPr>
          <a:lstStyle/>
          <a:p>
            <a:pPr algn="ctr" rtl="1">
              <a:lnSpc>
                <a:spcPts val="7000"/>
              </a:lnSpc>
            </a:pPr>
            <a:r>
              <a:rPr lang="he-IL" sz="5000">
                <a:solidFill>
                  <a:srgbClr val="000000"/>
                </a:solidFill>
                <a:latin typeface="Assistant"/>
                <a:ea typeface="Assistant"/>
                <a:cs typeface="Assistant"/>
                <a:sym typeface="Assistant"/>
                <a:rtl/>
              </a:rPr>
              <a:t>מלווה: נגה פרשני- </a:t>
            </a:r>
            <a:r>
              <a:rPr lang="en-US" sz="5000">
                <a:solidFill>
                  <a:srgbClr val="000000"/>
                </a:solidFill>
                <a:latin typeface="Assistant"/>
                <a:ea typeface="Assistant"/>
                <a:cs typeface="Assistant"/>
                <a:sym typeface="Assistant"/>
              </a:rPr>
              <a:t>Civix</a:t>
            </a:r>
            <a:r>
              <a:rPr lang="he-IL" sz="5000">
                <a:solidFill>
                  <a:srgbClr val="000000"/>
                </a:solidFill>
                <a:latin typeface="Assistant"/>
                <a:ea typeface="Assistant"/>
                <a:cs typeface="Assistant"/>
                <a:sym typeface="Assistant"/>
                <a:rtl/>
              </a:rPr>
              <a:t> (זהר פרופר- שיתופים)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bg>
      <p:bgPr>
        <a:solidFill>
          <a:srgbClr val="F9F8F5"/>
        </a:solidFill>
        <a:effectLst/>
      </p:bgPr>
    </p:bg>
    <p:spTree>
      <p:nvGrpSpPr>
        <p:cNvPr id="1" name=""/>
        <p:cNvGrpSpPr/>
        <p:nvPr/>
      </p:nvGrpSpPr>
      <p:grpSpPr>
        <a:xfrm>
          <a:off x="0" y="0"/>
          <a:ext cx="0" cy="0"/>
          <a:chOff x="0" y="0"/>
          <a:chExt cx="0" cy="0"/>
        </a:xfrm>
      </p:grpSpPr>
      <p:sp>
        <p:nvSpPr>
          <p:cNvPr id="2" name="TextBox 2"/>
          <p:cNvSpPr txBox="1"/>
          <p:nvPr/>
        </p:nvSpPr>
        <p:spPr>
          <a:xfrm>
            <a:off x="3467963" y="1076325"/>
            <a:ext cx="11352073" cy="1406525"/>
          </a:xfrm>
          <a:prstGeom prst="rect">
            <a:avLst/>
          </a:prstGeom>
        </p:spPr>
        <p:txBody>
          <a:bodyPr lIns="0" tIns="0" rIns="0" bIns="0" rtlCol="0" anchor="t">
            <a:spAutoFit/>
          </a:bodyPr>
          <a:lstStyle/>
          <a:p>
            <a:pPr algn="ctr" rtl="1">
              <a:lnSpc>
                <a:spcPts val="5500"/>
              </a:lnSpc>
            </a:pPr>
            <a:r>
              <a:rPr lang="he-IL" sz="5000" b="1">
                <a:solidFill>
                  <a:srgbClr val="000000"/>
                </a:solidFill>
                <a:latin typeface="Assistant Bold"/>
                <a:ea typeface="Assistant Bold"/>
                <a:cs typeface="Assistant Bold"/>
                <a:sym typeface="Assistant Bold"/>
                <a:rtl/>
              </a:rPr>
              <a:t>בריאות בקהילה- צעירים ומבוגרים</a:t>
            </a:r>
          </a:p>
          <a:p>
            <a:pPr algn="ctr" rtl="1">
              <a:lnSpc>
                <a:spcPts val="5500"/>
              </a:lnSpc>
            </a:pPr>
            <a:r>
              <a:rPr lang="he-IL" sz="5000" b="1">
                <a:solidFill>
                  <a:srgbClr val="000000"/>
                </a:solidFill>
                <a:latin typeface="Assistant Bold"/>
                <a:ea typeface="Assistant Bold"/>
                <a:cs typeface="Assistant Bold"/>
                <a:sym typeface="Assistant Bold"/>
                <a:rtl/>
              </a:rPr>
              <a:t>נושאים עיקריים שעלו במיפוי</a:t>
            </a:r>
          </a:p>
        </p:txBody>
      </p:sp>
      <p:sp>
        <p:nvSpPr>
          <p:cNvPr id="3" name="TextBox 3"/>
          <p:cNvSpPr txBox="1"/>
          <p:nvPr/>
        </p:nvSpPr>
        <p:spPr>
          <a:xfrm>
            <a:off x="2740481" y="3708400"/>
            <a:ext cx="12807038" cy="2794000"/>
          </a:xfrm>
          <a:prstGeom prst="rect">
            <a:avLst/>
          </a:prstGeom>
        </p:spPr>
        <p:txBody>
          <a:bodyPr lIns="0" tIns="0" rIns="0" bIns="0" rtlCol="0" anchor="t">
            <a:spAutoFit/>
          </a:bodyPr>
          <a:lstStyle/>
          <a:p>
            <a:pPr marL="863599" lvl="1" indent="-431800" algn="r" rtl="1">
              <a:lnSpc>
                <a:spcPts val="5599"/>
              </a:lnSpc>
              <a:buFont typeface="Arial"/>
              <a:buChar char="•"/>
            </a:pPr>
            <a:r>
              <a:rPr lang="he-IL" sz="3999" dirty="0">
                <a:solidFill>
                  <a:srgbClr val="000000"/>
                </a:solidFill>
                <a:latin typeface="Assistant"/>
                <a:ea typeface="Assistant"/>
                <a:cs typeface="Assistant"/>
                <a:sym typeface="Assistant"/>
                <a:rtl/>
              </a:rPr>
              <a:t>קושי בשמירה על אורח חיים בריא- תזונה, שינה, מסכים, פעילות גופנית</a:t>
            </a:r>
          </a:p>
          <a:p>
            <a:pPr marL="863599" lvl="1" indent="-431800" algn="r" rtl="1">
              <a:lnSpc>
                <a:spcPts val="5599"/>
              </a:lnSpc>
              <a:buFont typeface="Arial"/>
              <a:buChar char="•"/>
            </a:pPr>
            <a:r>
              <a:rPr lang="he-IL" sz="3999" dirty="0">
                <a:solidFill>
                  <a:srgbClr val="000000"/>
                </a:solidFill>
                <a:latin typeface="Assistant"/>
                <a:ea typeface="Assistant"/>
                <a:cs typeface="Assistant"/>
                <a:sym typeface="Assistant"/>
                <a:rtl/>
              </a:rPr>
              <a:t>מחסור בשבילי הליכה מוארים ובטיחותיים, הצללות וקירוי (נדרש תיקוף לטענה)</a:t>
            </a:r>
          </a:p>
        </p:txBody>
      </p:sp>
      <p:sp>
        <p:nvSpPr>
          <p:cNvPr id="4" name="Freeform 4"/>
          <p:cNvSpPr/>
          <p:nvPr/>
        </p:nvSpPr>
        <p:spPr>
          <a:xfrm>
            <a:off x="14356416" y="1210339"/>
            <a:ext cx="927242" cy="1090873"/>
          </a:xfrm>
          <a:custGeom>
            <a:avLst/>
            <a:gdLst/>
            <a:ahLst/>
            <a:cxnLst/>
            <a:rect l="l" t="t" r="r" b="b"/>
            <a:pathLst>
              <a:path w="927242" h="1090873">
                <a:moveTo>
                  <a:pt x="0" y="0"/>
                </a:moveTo>
                <a:lnTo>
                  <a:pt x="927242" y="0"/>
                </a:lnTo>
                <a:lnTo>
                  <a:pt x="927242" y="1090872"/>
                </a:lnTo>
                <a:lnTo>
                  <a:pt x="0" y="10908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he-IL"/>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 name="Group 2"/>
          <p:cNvGrpSpPr/>
          <p:nvPr/>
        </p:nvGrpSpPr>
        <p:grpSpPr>
          <a:xfrm>
            <a:off x="-221259" y="-177556"/>
            <a:ext cx="437756" cy="11399613"/>
            <a:chOff x="0" y="0"/>
            <a:chExt cx="115294" cy="3002367"/>
          </a:xfrm>
        </p:grpSpPr>
        <p:sp>
          <p:nvSpPr>
            <p:cNvPr id="3" name="Freeform 3"/>
            <p:cNvSpPr/>
            <p:nvPr/>
          </p:nvSpPr>
          <p:spPr>
            <a:xfrm>
              <a:off x="0" y="0"/>
              <a:ext cx="115294" cy="3002367"/>
            </a:xfrm>
            <a:custGeom>
              <a:avLst/>
              <a:gdLst/>
              <a:ahLst/>
              <a:cxnLst/>
              <a:rect l="l" t="t" r="r" b="b"/>
              <a:pathLst>
                <a:path w="115294" h="3002367">
                  <a:moveTo>
                    <a:pt x="0" y="0"/>
                  </a:moveTo>
                  <a:lnTo>
                    <a:pt x="115294" y="0"/>
                  </a:lnTo>
                  <a:lnTo>
                    <a:pt x="115294" y="3002367"/>
                  </a:lnTo>
                  <a:lnTo>
                    <a:pt x="0" y="3002367"/>
                  </a:lnTo>
                  <a:close/>
                </a:path>
              </a:pathLst>
            </a:custGeom>
            <a:solidFill>
              <a:srgbClr val="223443"/>
            </a:solidFill>
          </p:spPr>
          <p:txBody>
            <a:bodyPr/>
            <a:lstStyle/>
            <a:p>
              <a:endParaRPr lang="he-IL"/>
            </a:p>
          </p:txBody>
        </p:sp>
        <p:sp>
          <p:nvSpPr>
            <p:cNvPr id="4" name="TextBox 4"/>
            <p:cNvSpPr txBox="1"/>
            <p:nvPr/>
          </p:nvSpPr>
          <p:spPr>
            <a:xfrm>
              <a:off x="0" y="-47625"/>
              <a:ext cx="115294" cy="3049992"/>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3007051" y="885825"/>
            <a:ext cx="12766349" cy="1236345"/>
          </a:xfrm>
          <a:prstGeom prst="rect">
            <a:avLst/>
          </a:prstGeom>
        </p:spPr>
        <p:txBody>
          <a:bodyPr lIns="0" tIns="0" rIns="0" bIns="0" rtlCol="0" anchor="t">
            <a:spAutoFit/>
          </a:bodyPr>
          <a:lstStyle/>
          <a:p>
            <a:pPr algn="r" rtl="1">
              <a:lnSpc>
                <a:spcPts val="10080"/>
              </a:lnSpc>
            </a:pPr>
            <a:r>
              <a:rPr lang="he-IL" sz="7200" b="1">
                <a:solidFill>
                  <a:srgbClr val="31356E"/>
                </a:solidFill>
                <a:latin typeface="Roboto Bold"/>
                <a:ea typeface="Roboto Bold"/>
                <a:cs typeface="Roboto Bold"/>
                <a:sym typeface="Roboto Bold"/>
                <a:rtl/>
              </a:rPr>
              <a:t>בריאות פיזית ונפשית מבוגרים</a:t>
            </a:r>
          </a:p>
        </p:txBody>
      </p:sp>
      <p:pic>
        <p:nvPicPr>
          <p:cNvPr id="6" name="Picture 6"/>
          <p:cNvPicPr>
            <a:picLocks noChangeAspect="1"/>
          </p:cNvPicPr>
          <p:nvPr/>
        </p:nvPicPr>
        <p:blipFill>
          <a:blip r:embed="rId3"/>
          <a:stretch>
            <a:fillRect/>
          </a:stretch>
        </p:blipFill>
        <p:spPr>
          <a:xfrm>
            <a:off x="-594360" y="1960254"/>
            <a:ext cx="19476720" cy="952388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bg>
      <p:bgPr>
        <a:gradFill rotWithShape="1">
          <a:gsLst>
            <a:gs pos="0">
              <a:srgbClr val="FFFFFF">
                <a:alpha val="100000"/>
              </a:srgbClr>
            </a:gs>
            <a:gs pos="100000">
              <a:srgbClr val="E8E8E8">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Freeform 2"/>
          <p:cNvSpPr/>
          <p:nvPr/>
        </p:nvSpPr>
        <p:spPr>
          <a:xfrm>
            <a:off x="723120" y="2242137"/>
            <a:ext cx="16841760" cy="6568286"/>
          </a:xfrm>
          <a:custGeom>
            <a:avLst/>
            <a:gdLst/>
            <a:ahLst/>
            <a:cxnLst/>
            <a:rect l="l" t="t" r="r" b="b"/>
            <a:pathLst>
              <a:path w="16841760" h="6568286">
                <a:moveTo>
                  <a:pt x="0" y="0"/>
                </a:moveTo>
                <a:lnTo>
                  <a:pt x="16841760" y="0"/>
                </a:lnTo>
                <a:lnTo>
                  <a:pt x="16841760" y="6568286"/>
                </a:lnTo>
                <a:lnTo>
                  <a:pt x="0" y="6568286"/>
                </a:lnTo>
                <a:lnTo>
                  <a:pt x="0" y="0"/>
                </a:lnTo>
                <a:close/>
              </a:path>
            </a:pathLst>
          </a:custGeom>
          <a:blipFill>
            <a:blip r:embed="rId2"/>
            <a:stretch>
              <a:fillRect/>
            </a:stretch>
          </a:blipFill>
        </p:spPr>
        <p:txBody>
          <a:bodyPr/>
          <a:lstStyle/>
          <a:p>
            <a:endParaRPr lang="he-IL"/>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bg>
      <p:bgPr>
        <a:gradFill rotWithShape="1">
          <a:gsLst>
            <a:gs pos="0">
              <a:srgbClr val="FFFFFF">
                <a:alpha val="100000"/>
              </a:srgbClr>
            </a:gs>
            <a:gs pos="100000">
              <a:srgbClr val="E8E8E8">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Freeform 2"/>
          <p:cNvSpPr/>
          <p:nvPr/>
        </p:nvSpPr>
        <p:spPr>
          <a:xfrm>
            <a:off x="514350" y="2156829"/>
            <a:ext cx="17259300" cy="6537960"/>
          </a:xfrm>
          <a:custGeom>
            <a:avLst/>
            <a:gdLst/>
            <a:ahLst/>
            <a:cxnLst/>
            <a:rect l="l" t="t" r="r" b="b"/>
            <a:pathLst>
              <a:path w="17259300" h="6537960">
                <a:moveTo>
                  <a:pt x="0" y="0"/>
                </a:moveTo>
                <a:lnTo>
                  <a:pt x="17259300" y="0"/>
                </a:lnTo>
                <a:lnTo>
                  <a:pt x="17259300" y="6537960"/>
                </a:lnTo>
                <a:lnTo>
                  <a:pt x="0" y="6537960"/>
                </a:lnTo>
                <a:lnTo>
                  <a:pt x="0" y="0"/>
                </a:lnTo>
                <a:close/>
              </a:path>
            </a:pathLst>
          </a:custGeom>
          <a:blipFill>
            <a:blip r:embed="rId2"/>
            <a:stretch>
              <a:fillRect l="-5960"/>
            </a:stretch>
          </a:blipFill>
        </p:spPr>
        <p:txBody>
          <a:bodyPr/>
          <a:lstStyle/>
          <a:p>
            <a:endParaRPr lang="he-IL"/>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bg>
      <p:bgPr>
        <a:gradFill rotWithShape="1">
          <a:gsLst>
            <a:gs pos="0">
              <a:srgbClr val="FFFFFF">
                <a:alpha val="100000"/>
              </a:srgbClr>
            </a:gs>
            <a:gs pos="100000">
              <a:srgbClr val="E8E8E8">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Freeform 2"/>
          <p:cNvSpPr/>
          <p:nvPr/>
        </p:nvSpPr>
        <p:spPr>
          <a:xfrm>
            <a:off x="837593" y="2214892"/>
            <a:ext cx="16612814" cy="5857215"/>
          </a:xfrm>
          <a:custGeom>
            <a:avLst/>
            <a:gdLst/>
            <a:ahLst/>
            <a:cxnLst/>
            <a:rect l="l" t="t" r="r" b="b"/>
            <a:pathLst>
              <a:path w="16612814" h="5857215">
                <a:moveTo>
                  <a:pt x="0" y="0"/>
                </a:moveTo>
                <a:lnTo>
                  <a:pt x="16612814" y="0"/>
                </a:lnTo>
                <a:lnTo>
                  <a:pt x="16612814" y="5857216"/>
                </a:lnTo>
                <a:lnTo>
                  <a:pt x="0" y="5857216"/>
                </a:lnTo>
                <a:lnTo>
                  <a:pt x="0" y="0"/>
                </a:lnTo>
                <a:close/>
              </a:path>
            </a:pathLst>
          </a:custGeom>
          <a:blipFill>
            <a:blip r:embed="rId2"/>
            <a:stretch>
              <a:fillRect/>
            </a:stretch>
          </a:blipFill>
        </p:spPr>
        <p:txBody>
          <a:bodyPr/>
          <a:lstStyle/>
          <a:p>
            <a:endParaRPr lang="he-IL"/>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bg>
      <p:bgPr>
        <a:solidFill>
          <a:srgbClr val="F9F8F5"/>
        </a:solidFill>
        <a:effectLst/>
      </p:bgPr>
    </p:bg>
    <p:spTree>
      <p:nvGrpSpPr>
        <p:cNvPr id="1" name=""/>
        <p:cNvGrpSpPr/>
        <p:nvPr/>
      </p:nvGrpSpPr>
      <p:grpSpPr>
        <a:xfrm>
          <a:off x="0" y="0"/>
          <a:ext cx="0" cy="0"/>
          <a:chOff x="0" y="0"/>
          <a:chExt cx="0" cy="0"/>
        </a:xfrm>
      </p:grpSpPr>
      <p:sp>
        <p:nvSpPr>
          <p:cNvPr id="2" name="TextBox 2"/>
          <p:cNvSpPr txBox="1"/>
          <p:nvPr/>
        </p:nvSpPr>
        <p:spPr>
          <a:xfrm>
            <a:off x="3004342" y="1076325"/>
            <a:ext cx="11352073" cy="1406525"/>
          </a:xfrm>
          <a:prstGeom prst="rect">
            <a:avLst/>
          </a:prstGeom>
        </p:spPr>
        <p:txBody>
          <a:bodyPr lIns="0" tIns="0" rIns="0" bIns="0" rtlCol="0" anchor="t">
            <a:spAutoFit/>
          </a:bodyPr>
          <a:lstStyle/>
          <a:p>
            <a:pPr algn="ctr" rtl="1">
              <a:lnSpc>
                <a:spcPts val="5500"/>
              </a:lnSpc>
            </a:pPr>
            <a:r>
              <a:rPr lang="he-IL" sz="5000" b="1">
                <a:solidFill>
                  <a:srgbClr val="000000"/>
                </a:solidFill>
                <a:latin typeface="Assistant Bold"/>
                <a:ea typeface="Assistant Bold"/>
                <a:cs typeface="Assistant Bold"/>
                <a:sym typeface="Assistant Bold"/>
                <a:rtl/>
              </a:rPr>
              <a:t>בריאות בקהילה- צעירים ומבוגרים</a:t>
            </a:r>
          </a:p>
          <a:p>
            <a:pPr algn="ctr" rtl="1">
              <a:lnSpc>
                <a:spcPts val="5500"/>
              </a:lnSpc>
            </a:pPr>
            <a:r>
              <a:rPr lang="he-IL" sz="5000" b="1">
                <a:solidFill>
                  <a:srgbClr val="000000"/>
                </a:solidFill>
                <a:latin typeface="Assistant Bold"/>
                <a:ea typeface="Assistant Bold"/>
                <a:cs typeface="Assistant Bold"/>
                <a:sym typeface="Assistant Bold"/>
                <a:rtl/>
              </a:rPr>
              <a:t>בחרו שאלה אחת</a:t>
            </a:r>
          </a:p>
        </p:txBody>
      </p:sp>
      <p:sp>
        <p:nvSpPr>
          <p:cNvPr id="3" name="TextBox 3"/>
          <p:cNvSpPr txBox="1"/>
          <p:nvPr/>
        </p:nvSpPr>
        <p:spPr>
          <a:xfrm>
            <a:off x="2082391" y="3400425"/>
            <a:ext cx="14571041" cy="2657475"/>
          </a:xfrm>
          <a:prstGeom prst="rect">
            <a:avLst/>
          </a:prstGeom>
        </p:spPr>
        <p:txBody>
          <a:bodyPr lIns="0" tIns="0" rIns="0" bIns="0" rtlCol="0" anchor="t">
            <a:spAutoFit/>
          </a:bodyPr>
          <a:lstStyle/>
          <a:p>
            <a:pPr marL="647700" lvl="1" indent="-323850" algn="r" rtl="1">
              <a:lnSpc>
                <a:spcPts val="4200"/>
              </a:lnSpc>
              <a:buFont typeface="Arial"/>
              <a:buChar char="•"/>
            </a:pPr>
            <a:r>
              <a:rPr lang="he-IL" sz="3000">
                <a:solidFill>
                  <a:srgbClr val="000000"/>
                </a:solidFill>
                <a:latin typeface="Assistant"/>
                <a:ea typeface="Assistant"/>
                <a:cs typeface="Assistant"/>
                <a:sym typeface="Assistant"/>
                <a:rtl/>
              </a:rPr>
              <a:t>הערה או שאלה שעולה לי ביחס לדגשים מהמיפוי שהוצגו? </a:t>
            </a:r>
          </a:p>
          <a:p>
            <a:pPr marL="647700" lvl="1" indent="-323850" algn="r" rtl="1">
              <a:lnSpc>
                <a:spcPts val="4200"/>
              </a:lnSpc>
              <a:buFont typeface="Arial"/>
              <a:buChar char="•"/>
            </a:pPr>
            <a:r>
              <a:rPr lang="he-IL" sz="3000">
                <a:solidFill>
                  <a:srgbClr val="000000"/>
                </a:solidFill>
                <a:latin typeface="Assistant"/>
                <a:ea typeface="Assistant"/>
                <a:cs typeface="Assistant"/>
                <a:sym typeface="Assistant"/>
                <a:rtl/>
              </a:rPr>
              <a:t>על פי הנושאים שעלו במיפוי, מהו לדעתך הפער המשמעותי ביותר שצריך להעמיק בו ולמצוא מענים עבורו?</a:t>
            </a:r>
          </a:p>
          <a:p>
            <a:pPr marL="647700" lvl="1" indent="-323850" algn="r" rtl="1">
              <a:lnSpc>
                <a:spcPts val="4200"/>
              </a:lnSpc>
              <a:buFont typeface="Arial"/>
              <a:buChar char="•"/>
            </a:pPr>
            <a:r>
              <a:rPr lang="he-IL" sz="3000">
                <a:solidFill>
                  <a:srgbClr val="000000"/>
                </a:solidFill>
                <a:latin typeface="Assistant"/>
                <a:ea typeface="Assistant"/>
                <a:cs typeface="Assistant"/>
                <a:sym typeface="Assistant"/>
                <a:rtl/>
              </a:rPr>
              <a:t>מה אנחנו צריכים ו/או את מי אנחנו צריכים כדי לגבש מענים ישימים להשגת היעדים שלנו?</a:t>
            </a:r>
          </a:p>
          <a:p>
            <a:pPr algn="r" rtl="1">
              <a:lnSpc>
                <a:spcPts val="4200"/>
              </a:lnSpc>
            </a:pPr>
            <a:endParaRPr lang="he-IL" sz="3000">
              <a:solidFill>
                <a:srgbClr val="000000"/>
              </a:solidFill>
              <a:latin typeface="Assistant"/>
              <a:ea typeface="Assistant"/>
              <a:cs typeface="Assistant"/>
              <a:sym typeface="Assistant"/>
              <a:rtl/>
            </a:endParaRPr>
          </a:p>
        </p:txBody>
      </p:sp>
      <p:sp>
        <p:nvSpPr>
          <p:cNvPr id="4" name="Freeform 4"/>
          <p:cNvSpPr/>
          <p:nvPr/>
        </p:nvSpPr>
        <p:spPr>
          <a:xfrm>
            <a:off x="14356416" y="1210339"/>
            <a:ext cx="927242" cy="1090873"/>
          </a:xfrm>
          <a:custGeom>
            <a:avLst/>
            <a:gdLst/>
            <a:ahLst/>
            <a:cxnLst/>
            <a:rect l="l" t="t" r="r" b="b"/>
            <a:pathLst>
              <a:path w="927242" h="1090873">
                <a:moveTo>
                  <a:pt x="0" y="0"/>
                </a:moveTo>
                <a:lnTo>
                  <a:pt x="927242" y="0"/>
                </a:lnTo>
                <a:lnTo>
                  <a:pt x="927242" y="1090872"/>
                </a:lnTo>
                <a:lnTo>
                  <a:pt x="0" y="10908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he-IL"/>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8E8E8">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extBox 2"/>
          <p:cNvSpPr txBox="1"/>
          <p:nvPr/>
        </p:nvSpPr>
        <p:spPr>
          <a:xfrm>
            <a:off x="1292891" y="2346325"/>
            <a:ext cx="15702217" cy="6169025"/>
          </a:xfrm>
          <a:prstGeom prst="rect">
            <a:avLst/>
          </a:prstGeom>
        </p:spPr>
        <p:txBody>
          <a:bodyPr lIns="0" tIns="0" rIns="0" bIns="0" rtlCol="0" anchor="t">
            <a:spAutoFit/>
          </a:bodyPr>
          <a:lstStyle/>
          <a:p>
            <a:pPr algn="r" rtl="1">
              <a:lnSpc>
                <a:spcPts val="7000"/>
              </a:lnSpc>
            </a:pPr>
            <a:r>
              <a:rPr lang="he-IL" sz="5000">
                <a:solidFill>
                  <a:srgbClr val="000000"/>
                </a:solidFill>
                <a:latin typeface="Assistant"/>
                <a:ea typeface="Assistant"/>
                <a:cs typeface="Assistant"/>
                <a:sym typeface="Assistant"/>
                <a:rtl/>
              </a:rPr>
              <a:t>נדב פרץ</a:t>
            </a:r>
          </a:p>
          <a:p>
            <a:pPr algn="r" rtl="1">
              <a:lnSpc>
                <a:spcPts val="7000"/>
              </a:lnSpc>
            </a:pPr>
            <a:r>
              <a:rPr lang="he-IL" sz="5000">
                <a:solidFill>
                  <a:srgbClr val="000000"/>
                </a:solidFill>
                <a:latin typeface="Assistant"/>
                <a:ea typeface="Assistant"/>
                <a:cs typeface="Assistant"/>
                <a:sym typeface="Assistant"/>
                <a:rtl/>
              </a:rPr>
              <a:t>אופיר כהן</a:t>
            </a:r>
          </a:p>
          <a:p>
            <a:pPr algn="r" rtl="1">
              <a:lnSpc>
                <a:spcPts val="7000"/>
              </a:lnSpc>
            </a:pPr>
            <a:r>
              <a:rPr lang="he-IL" sz="5000">
                <a:solidFill>
                  <a:srgbClr val="000000"/>
                </a:solidFill>
                <a:latin typeface="Assistant"/>
                <a:ea typeface="Assistant"/>
                <a:cs typeface="Assistant"/>
                <a:sym typeface="Assistant"/>
                <a:rtl/>
              </a:rPr>
              <a:t>אורנית רוזנבלט</a:t>
            </a:r>
          </a:p>
          <a:p>
            <a:pPr algn="r" rtl="1">
              <a:lnSpc>
                <a:spcPts val="7000"/>
              </a:lnSpc>
            </a:pPr>
            <a:r>
              <a:rPr lang="he-IL" sz="5000">
                <a:solidFill>
                  <a:srgbClr val="000000"/>
                </a:solidFill>
                <a:latin typeface="Assistant"/>
                <a:ea typeface="Assistant"/>
                <a:cs typeface="Assistant"/>
                <a:sym typeface="Assistant"/>
                <a:rtl/>
              </a:rPr>
              <a:t>אירית בן חמו</a:t>
            </a:r>
          </a:p>
          <a:p>
            <a:pPr algn="r" rtl="1">
              <a:lnSpc>
                <a:spcPts val="7000"/>
              </a:lnSpc>
            </a:pPr>
            <a:r>
              <a:rPr lang="he-IL" sz="5000">
                <a:solidFill>
                  <a:srgbClr val="000000"/>
                </a:solidFill>
                <a:latin typeface="Assistant"/>
                <a:ea typeface="Assistant"/>
                <a:cs typeface="Assistant"/>
                <a:sym typeface="Assistant"/>
                <a:rtl/>
              </a:rPr>
              <a:t>יעל וירוב</a:t>
            </a:r>
          </a:p>
          <a:p>
            <a:pPr algn="r" rtl="1">
              <a:lnSpc>
                <a:spcPts val="7000"/>
              </a:lnSpc>
            </a:pPr>
            <a:r>
              <a:rPr lang="he-IL" sz="5000">
                <a:solidFill>
                  <a:srgbClr val="000000"/>
                </a:solidFill>
                <a:latin typeface="Assistant"/>
                <a:ea typeface="Assistant"/>
                <a:cs typeface="Assistant"/>
                <a:sym typeface="Assistant"/>
                <a:rtl/>
              </a:rPr>
              <a:t>לבנת איטלי</a:t>
            </a:r>
          </a:p>
          <a:p>
            <a:pPr algn="r" rtl="1">
              <a:lnSpc>
                <a:spcPts val="7000"/>
              </a:lnSpc>
            </a:pPr>
            <a:endParaRPr lang="he-IL" sz="5000">
              <a:solidFill>
                <a:srgbClr val="000000"/>
              </a:solidFill>
              <a:latin typeface="Assistant"/>
              <a:ea typeface="Assistant"/>
              <a:cs typeface="Assistant"/>
              <a:sym typeface="Assistant"/>
              <a:rtl/>
            </a:endParaRPr>
          </a:p>
        </p:txBody>
      </p:sp>
      <p:sp>
        <p:nvSpPr>
          <p:cNvPr id="3" name="TextBox 3"/>
          <p:cNvSpPr txBox="1"/>
          <p:nvPr/>
        </p:nvSpPr>
        <p:spPr>
          <a:xfrm>
            <a:off x="8420969" y="610235"/>
            <a:ext cx="8838331" cy="951230"/>
          </a:xfrm>
          <a:prstGeom prst="rect">
            <a:avLst/>
          </a:prstGeom>
        </p:spPr>
        <p:txBody>
          <a:bodyPr lIns="0" tIns="0" rIns="0" bIns="0" rtlCol="0" anchor="t">
            <a:spAutoFit/>
          </a:bodyPr>
          <a:lstStyle/>
          <a:p>
            <a:pPr marL="0" lvl="0" indent="0" algn="r" rtl="1">
              <a:lnSpc>
                <a:spcPts val="7209"/>
              </a:lnSpc>
              <a:spcBef>
                <a:spcPct val="0"/>
              </a:spcBef>
            </a:pPr>
            <a:r>
              <a:rPr lang="he-IL" sz="6999" b="1" spc="-83">
                <a:solidFill>
                  <a:srgbClr val="04588C"/>
                </a:solidFill>
                <a:latin typeface="Assistant Bold"/>
                <a:ea typeface="Assistant Bold"/>
                <a:cs typeface="Assistant Bold"/>
                <a:sym typeface="Assistant Bold"/>
                <a:rtl/>
              </a:rPr>
              <a:t>צוות בריאות גוף ונפש</a:t>
            </a:r>
          </a:p>
        </p:txBody>
      </p:sp>
      <p:sp>
        <p:nvSpPr>
          <p:cNvPr id="4" name="TextBox 4"/>
          <p:cNvSpPr txBox="1"/>
          <p:nvPr/>
        </p:nvSpPr>
        <p:spPr>
          <a:xfrm>
            <a:off x="3106081" y="4668838"/>
            <a:ext cx="5572224" cy="854075"/>
          </a:xfrm>
          <a:prstGeom prst="rect">
            <a:avLst/>
          </a:prstGeom>
        </p:spPr>
        <p:txBody>
          <a:bodyPr lIns="0" tIns="0" rIns="0" bIns="0" rtlCol="0" anchor="t">
            <a:spAutoFit/>
          </a:bodyPr>
          <a:lstStyle/>
          <a:p>
            <a:pPr algn="ctr" rtl="1">
              <a:lnSpc>
                <a:spcPts val="7000"/>
              </a:lnSpc>
            </a:pPr>
            <a:r>
              <a:rPr lang="he-IL" sz="5000">
                <a:solidFill>
                  <a:srgbClr val="000000"/>
                </a:solidFill>
                <a:latin typeface="Assistant"/>
                <a:ea typeface="Assistant"/>
                <a:cs typeface="Assistant"/>
                <a:sym typeface="Assistant"/>
                <a:rtl/>
              </a:rPr>
              <a:t>מלווה: עינב אוחיון, </a:t>
            </a:r>
            <a:r>
              <a:rPr lang="en-US" sz="5000">
                <a:solidFill>
                  <a:srgbClr val="000000"/>
                </a:solidFill>
                <a:latin typeface="Assistant"/>
                <a:ea typeface="Assistant"/>
                <a:cs typeface="Assistant"/>
                <a:sym typeface="Assistant"/>
              </a:rPr>
              <a:t>Civix</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21259" y="-177556"/>
            <a:ext cx="437756" cy="11399613"/>
            <a:chOff x="0" y="0"/>
            <a:chExt cx="115294" cy="3002367"/>
          </a:xfrm>
        </p:grpSpPr>
        <p:sp>
          <p:nvSpPr>
            <p:cNvPr id="3" name="Freeform 3"/>
            <p:cNvSpPr/>
            <p:nvPr/>
          </p:nvSpPr>
          <p:spPr>
            <a:xfrm>
              <a:off x="0" y="0"/>
              <a:ext cx="115294" cy="3002367"/>
            </a:xfrm>
            <a:custGeom>
              <a:avLst/>
              <a:gdLst/>
              <a:ahLst/>
              <a:cxnLst/>
              <a:rect l="l" t="t" r="r" b="b"/>
              <a:pathLst>
                <a:path w="115294" h="3002367">
                  <a:moveTo>
                    <a:pt x="0" y="0"/>
                  </a:moveTo>
                  <a:lnTo>
                    <a:pt x="115294" y="0"/>
                  </a:lnTo>
                  <a:lnTo>
                    <a:pt x="115294" y="3002367"/>
                  </a:lnTo>
                  <a:lnTo>
                    <a:pt x="0" y="3002367"/>
                  </a:lnTo>
                  <a:close/>
                </a:path>
              </a:pathLst>
            </a:custGeom>
            <a:solidFill>
              <a:srgbClr val="223443"/>
            </a:solidFill>
          </p:spPr>
          <p:txBody>
            <a:bodyPr/>
            <a:lstStyle/>
            <a:p>
              <a:endParaRPr lang="he-IL"/>
            </a:p>
          </p:txBody>
        </p:sp>
        <p:sp>
          <p:nvSpPr>
            <p:cNvPr id="4" name="TextBox 4"/>
            <p:cNvSpPr txBox="1"/>
            <p:nvPr/>
          </p:nvSpPr>
          <p:spPr>
            <a:xfrm>
              <a:off x="0" y="-47625"/>
              <a:ext cx="115294" cy="3049992"/>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3007051" y="885825"/>
            <a:ext cx="12766349" cy="1236345"/>
          </a:xfrm>
          <a:prstGeom prst="rect">
            <a:avLst/>
          </a:prstGeom>
        </p:spPr>
        <p:txBody>
          <a:bodyPr lIns="0" tIns="0" rIns="0" bIns="0" rtlCol="0" anchor="t">
            <a:spAutoFit/>
          </a:bodyPr>
          <a:lstStyle/>
          <a:p>
            <a:pPr algn="r" rtl="1">
              <a:lnSpc>
                <a:spcPts val="10080"/>
              </a:lnSpc>
            </a:pPr>
            <a:r>
              <a:rPr lang="he-IL" sz="7200" b="1">
                <a:solidFill>
                  <a:srgbClr val="31356E"/>
                </a:solidFill>
                <a:latin typeface="Roboto Bold"/>
                <a:ea typeface="Roboto Bold"/>
                <a:cs typeface="Roboto Bold"/>
                <a:sym typeface="Roboto Bold"/>
                <a:rtl/>
              </a:rPr>
              <a:t>בריאות פיזית ונפשית מבוגרים</a:t>
            </a:r>
          </a:p>
        </p:txBody>
      </p:sp>
      <p:pic>
        <p:nvPicPr>
          <p:cNvPr id="6" name="Picture 6"/>
          <p:cNvPicPr>
            <a:picLocks noChangeAspect="1"/>
          </p:cNvPicPr>
          <p:nvPr/>
        </p:nvPicPr>
        <p:blipFill>
          <a:blip r:embed="rId3"/>
          <a:stretch>
            <a:fillRect/>
          </a:stretch>
        </p:blipFill>
        <p:spPr>
          <a:xfrm>
            <a:off x="-594360" y="1960254"/>
            <a:ext cx="19476720" cy="9523880"/>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B5A69-599A-88CD-35AD-BC25C08099BC}"/>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A0E2ED3-67C3-BDBD-19AB-5D983CC1F8F1}"/>
              </a:ext>
            </a:extLst>
          </p:cNvPr>
          <p:cNvGrpSpPr/>
          <p:nvPr/>
        </p:nvGrpSpPr>
        <p:grpSpPr>
          <a:xfrm>
            <a:off x="-221259" y="-177556"/>
            <a:ext cx="437756" cy="11399613"/>
            <a:chOff x="0" y="0"/>
            <a:chExt cx="115294" cy="3002367"/>
          </a:xfrm>
        </p:grpSpPr>
        <p:sp>
          <p:nvSpPr>
            <p:cNvPr id="3" name="Freeform 3">
              <a:extLst>
                <a:ext uri="{FF2B5EF4-FFF2-40B4-BE49-F238E27FC236}">
                  <a16:creationId xmlns:a16="http://schemas.microsoft.com/office/drawing/2014/main" id="{2B2B2F12-E8A7-DAE0-64D3-760D36F89F51}"/>
                </a:ext>
              </a:extLst>
            </p:cNvPr>
            <p:cNvSpPr/>
            <p:nvPr/>
          </p:nvSpPr>
          <p:spPr>
            <a:xfrm>
              <a:off x="0" y="0"/>
              <a:ext cx="115294" cy="3002367"/>
            </a:xfrm>
            <a:custGeom>
              <a:avLst/>
              <a:gdLst/>
              <a:ahLst/>
              <a:cxnLst/>
              <a:rect l="l" t="t" r="r" b="b"/>
              <a:pathLst>
                <a:path w="115294" h="3002367">
                  <a:moveTo>
                    <a:pt x="0" y="0"/>
                  </a:moveTo>
                  <a:lnTo>
                    <a:pt x="115294" y="0"/>
                  </a:lnTo>
                  <a:lnTo>
                    <a:pt x="115294" y="3002367"/>
                  </a:lnTo>
                  <a:lnTo>
                    <a:pt x="0" y="3002367"/>
                  </a:lnTo>
                  <a:close/>
                </a:path>
              </a:pathLst>
            </a:custGeom>
            <a:solidFill>
              <a:srgbClr val="223443"/>
            </a:solidFill>
          </p:spPr>
          <p:txBody>
            <a:bodyPr/>
            <a:lstStyle/>
            <a:p>
              <a:endParaRPr lang="he-IL"/>
            </a:p>
          </p:txBody>
        </p:sp>
        <p:sp>
          <p:nvSpPr>
            <p:cNvPr id="4" name="TextBox 4">
              <a:extLst>
                <a:ext uri="{FF2B5EF4-FFF2-40B4-BE49-F238E27FC236}">
                  <a16:creationId xmlns:a16="http://schemas.microsoft.com/office/drawing/2014/main" id="{CFACE133-8B6E-1A41-02BF-2407F6ECB861}"/>
                </a:ext>
              </a:extLst>
            </p:cNvPr>
            <p:cNvSpPr txBox="1"/>
            <p:nvPr/>
          </p:nvSpPr>
          <p:spPr>
            <a:xfrm>
              <a:off x="0" y="-47625"/>
              <a:ext cx="115294" cy="3049992"/>
            </a:xfrm>
            <a:prstGeom prst="rect">
              <a:avLst/>
            </a:prstGeom>
          </p:spPr>
          <p:txBody>
            <a:bodyPr lIns="50800" tIns="50800" rIns="50800" bIns="50800" rtlCol="0" anchor="ctr"/>
            <a:lstStyle/>
            <a:p>
              <a:pPr algn="ctr">
                <a:lnSpc>
                  <a:spcPts val="2659"/>
                </a:lnSpc>
              </a:pPr>
              <a:endParaRPr/>
            </a:p>
          </p:txBody>
        </p:sp>
      </p:grpSp>
      <p:pic>
        <p:nvPicPr>
          <p:cNvPr id="5" name="Picture 5">
            <a:extLst>
              <a:ext uri="{FF2B5EF4-FFF2-40B4-BE49-F238E27FC236}">
                <a16:creationId xmlns:a16="http://schemas.microsoft.com/office/drawing/2014/main" id="{6AA543FA-E886-D7B0-A6AA-22A4A329B1AF}"/>
              </a:ext>
            </a:extLst>
          </p:cNvPr>
          <p:cNvPicPr>
            <a:picLocks noChangeAspect="1"/>
          </p:cNvPicPr>
          <p:nvPr/>
        </p:nvPicPr>
        <p:blipFill>
          <a:blip r:embed="rId3"/>
          <a:stretch>
            <a:fillRect/>
          </a:stretch>
        </p:blipFill>
        <p:spPr>
          <a:xfrm>
            <a:off x="-612396" y="1419544"/>
            <a:ext cx="19509689" cy="10033291"/>
          </a:xfrm>
          <a:prstGeom prst="rect">
            <a:avLst/>
          </a:prstGeom>
        </p:spPr>
      </p:pic>
      <p:sp>
        <p:nvSpPr>
          <p:cNvPr id="6" name="TextBox 6">
            <a:extLst>
              <a:ext uri="{FF2B5EF4-FFF2-40B4-BE49-F238E27FC236}">
                <a16:creationId xmlns:a16="http://schemas.microsoft.com/office/drawing/2014/main" id="{D0ABEA5C-446F-007D-373A-ACEBCDE56FEC}"/>
              </a:ext>
            </a:extLst>
          </p:cNvPr>
          <p:cNvSpPr txBox="1"/>
          <p:nvPr/>
        </p:nvSpPr>
        <p:spPr>
          <a:xfrm>
            <a:off x="4486119" y="885825"/>
            <a:ext cx="12773181" cy="1236345"/>
          </a:xfrm>
          <a:prstGeom prst="rect">
            <a:avLst/>
          </a:prstGeom>
        </p:spPr>
        <p:txBody>
          <a:bodyPr lIns="0" tIns="0" rIns="0" bIns="0" rtlCol="0" anchor="t">
            <a:spAutoFit/>
          </a:bodyPr>
          <a:lstStyle/>
          <a:p>
            <a:pPr algn="r" rtl="1">
              <a:lnSpc>
                <a:spcPts val="10080"/>
              </a:lnSpc>
            </a:pPr>
            <a:r>
              <a:rPr lang="he-IL" sz="7200" b="1">
                <a:solidFill>
                  <a:srgbClr val="31356E"/>
                </a:solidFill>
                <a:latin typeface="Roboto Bold"/>
                <a:ea typeface="Roboto Bold"/>
                <a:cs typeface="Roboto Bold"/>
                <a:sym typeface="Roboto Bold"/>
                <a:rtl/>
              </a:rPr>
              <a:t>בריאות פיזית ונפשית ילדים</a:t>
            </a:r>
          </a:p>
        </p:txBody>
      </p:sp>
    </p:spTree>
    <p:extLst>
      <p:ext uri="{BB962C8B-B14F-4D97-AF65-F5344CB8AC3E}">
        <p14:creationId xmlns:p14="http://schemas.microsoft.com/office/powerpoint/2010/main" val="1803384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21259" y="-177556"/>
            <a:ext cx="437756" cy="11399613"/>
            <a:chOff x="0" y="0"/>
            <a:chExt cx="115294" cy="3002367"/>
          </a:xfrm>
        </p:grpSpPr>
        <p:sp>
          <p:nvSpPr>
            <p:cNvPr id="3" name="Freeform 3"/>
            <p:cNvSpPr/>
            <p:nvPr/>
          </p:nvSpPr>
          <p:spPr>
            <a:xfrm>
              <a:off x="0" y="0"/>
              <a:ext cx="115294" cy="3002367"/>
            </a:xfrm>
            <a:custGeom>
              <a:avLst/>
              <a:gdLst/>
              <a:ahLst/>
              <a:cxnLst/>
              <a:rect l="l" t="t" r="r" b="b"/>
              <a:pathLst>
                <a:path w="115294" h="3002367">
                  <a:moveTo>
                    <a:pt x="0" y="0"/>
                  </a:moveTo>
                  <a:lnTo>
                    <a:pt x="115294" y="0"/>
                  </a:lnTo>
                  <a:lnTo>
                    <a:pt x="115294" y="3002367"/>
                  </a:lnTo>
                  <a:lnTo>
                    <a:pt x="0" y="3002367"/>
                  </a:lnTo>
                  <a:close/>
                </a:path>
              </a:pathLst>
            </a:custGeom>
            <a:solidFill>
              <a:srgbClr val="223443"/>
            </a:solidFill>
          </p:spPr>
          <p:txBody>
            <a:bodyPr/>
            <a:lstStyle/>
            <a:p>
              <a:endParaRPr lang="he-IL"/>
            </a:p>
          </p:txBody>
        </p:sp>
        <p:sp>
          <p:nvSpPr>
            <p:cNvPr id="4" name="TextBox 4"/>
            <p:cNvSpPr txBox="1"/>
            <p:nvPr/>
          </p:nvSpPr>
          <p:spPr>
            <a:xfrm>
              <a:off x="0" y="-47625"/>
              <a:ext cx="115294" cy="3049992"/>
            </a:xfrm>
            <a:prstGeom prst="rect">
              <a:avLst/>
            </a:prstGeom>
          </p:spPr>
          <p:txBody>
            <a:bodyPr lIns="50800" tIns="50800" rIns="50800" bIns="50800" rtlCol="0" anchor="ctr"/>
            <a:lstStyle/>
            <a:p>
              <a:pPr algn="ctr">
                <a:lnSpc>
                  <a:spcPts val="2659"/>
                </a:lnSpc>
              </a:pPr>
              <a:endParaRPr/>
            </a:p>
          </p:txBody>
        </p:sp>
      </p:grpSp>
      <p:pic>
        <p:nvPicPr>
          <p:cNvPr id="5" name="Picture 5"/>
          <p:cNvPicPr>
            <a:picLocks noChangeAspect="1"/>
          </p:cNvPicPr>
          <p:nvPr/>
        </p:nvPicPr>
        <p:blipFill>
          <a:blip r:embed="rId3"/>
          <a:stretch>
            <a:fillRect/>
          </a:stretch>
        </p:blipFill>
        <p:spPr>
          <a:xfrm>
            <a:off x="-2461929" y="-13930"/>
            <a:ext cx="20341010" cy="11996014"/>
          </a:xfrm>
          <a:prstGeom prst="rect">
            <a:avLst/>
          </a:prstGeom>
        </p:spPr>
      </p:pic>
      <p:sp>
        <p:nvSpPr>
          <p:cNvPr id="6" name="TextBox 6"/>
          <p:cNvSpPr txBox="1"/>
          <p:nvPr/>
        </p:nvSpPr>
        <p:spPr>
          <a:xfrm>
            <a:off x="3025970" y="339090"/>
            <a:ext cx="12766349" cy="1236345"/>
          </a:xfrm>
          <a:prstGeom prst="rect">
            <a:avLst/>
          </a:prstGeom>
        </p:spPr>
        <p:txBody>
          <a:bodyPr lIns="0" tIns="0" rIns="0" bIns="0" rtlCol="0" anchor="t">
            <a:spAutoFit/>
          </a:bodyPr>
          <a:lstStyle/>
          <a:p>
            <a:pPr algn="r" rtl="1">
              <a:lnSpc>
                <a:spcPts val="10080"/>
              </a:lnSpc>
            </a:pPr>
            <a:r>
              <a:rPr lang="he-IL" sz="7200" b="1">
                <a:solidFill>
                  <a:srgbClr val="31356E"/>
                </a:solidFill>
                <a:latin typeface="Roboto Bold"/>
                <a:ea typeface="Roboto Bold"/>
                <a:cs typeface="Roboto Bold"/>
                <a:sym typeface="Roboto Bold"/>
                <a:rtl/>
              </a:rPr>
              <a:t>בריאות פיזית ונפשית מבוגרים</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8E8E8">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Freeform 2"/>
          <p:cNvSpPr/>
          <p:nvPr/>
        </p:nvSpPr>
        <p:spPr>
          <a:xfrm>
            <a:off x="723120" y="2259892"/>
            <a:ext cx="16841760" cy="6568286"/>
          </a:xfrm>
          <a:custGeom>
            <a:avLst/>
            <a:gdLst/>
            <a:ahLst/>
            <a:cxnLst/>
            <a:rect l="l" t="t" r="r" b="b"/>
            <a:pathLst>
              <a:path w="16841760" h="6568286">
                <a:moveTo>
                  <a:pt x="0" y="0"/>
                </a:moveTo>
                <a:lnTo>
                  <a:pt x="16841760" y="0"/>
                </a:lnTo>
                <a:lnTo>
                  <a:pt x="16841760" y="6568287"/>
                </a:lnTo>
                <a:lnTo>
                  <a:pt x="0" y="6568287"/>
                </a:lnTo>
                <a:lnTo>
                  <a:pt x="0" y="0"/>
                </a:lnTo>
                <a:close/>
              </a:path>
            </a:pathLst>
          </a:custGeom>
          <a:blipFill>
            <a:blip r:embed="rId2"/>
            <a:stretch>
              <a:fillRect/>
            </a:stretch>
          </a:blipFill>
        </p:spPr>
        <p:txBody>
          <a:bodyPr/>
          <a:lstStyle/>
          <a:p>
            <a:endParaRPr lang="he-IL"/>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8E8E8">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Freeform 2"/>
          <p:cNvSpPr/>
          <p:nvPr/>
        </p:nvSpPr>
        <p:spPr>
          <a:xfrm>
            <a:off x="514350" y="2268798"/>
            <a:ext cx="17259300" cy="6537960"/>
          </a:xfrm>
          <a:custGeom>
            <a:avLst/>
            <a:gdLst/>
            <a:ahLst/>
            <a:cxnLst/>
            <a:rect l="l" t="t" r="r" b="b"/>
            <a:pathLst>
              <a:path w="17259300" h="6537960">
                <a:moveTo>
                  <a:pt x="0" y="0"/>
                </a:moveTo>
                <a:lnTo>
                  <a:pt x="17259300" y="0"/>
                </a:lnTo>
                <a:lnTo>
                  <a:pt x="17259300" y="6537960"/>
                </a:lnTo>
                <a:lnTo>
                  <a:pt x="0" y="6537960"/>
                </a:lnTo>
                <a:lnTo>
                  <a:pt x="0" y="0"/>
                </a:lnTo>
                <a:close/>
              </a:path>
            </a:pathLst>
          </a:custGeom>
          <a:blipFill>
            <a:blip r:embed="rId2"/>
            <a:stretch>
              <a:fillRect l="-5960"/>
            </a:stretch>
          </a:blipFill>
        </p:spPr>
        <p:txBody>
          <a:bodyPr/>
          <a:lstStyle/>
          <a:p>
            <a:endParaRPr lang="he-IL"/>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6F8B6-CE26-9502-86B6-EE19F23A244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CED585A-C456-1696-83DB-EEF041FF4083}"/>
              </a:ext>
            </a:extLst>
          </p:cNvPr>
          <p:cNvSpPr/>
          <p:nvPr/>
        </p:nvSpPr>
        <p:spPr>
          <a:xfrm>
            <a:off x="837593" y="2214892"/>
            <a:ext cx="16612814" cy="5857215"/>
          </a:xfrm>
          <a:custGeom>
            <a:avLst/>
            <a:gdLst/>
            <a:ahLst/>
            <a:cxnLst/>
            <a:rect l="l" t="t" r="r" b="b"/>
            <a:pathLst>
              <a:path w="16612814" h="5857215">
                <a:moveTo>
                  <a:pt x="0" y="0"/>
                </a:moveTo>
                <a:lnTo>
                  <a:pt x="16612814" y="0"/>
                </a:lnTo>
                <a:lnTo>
                  <a:pt x="16612814" y="5857216"/>
                </a:lnTo>
                <a:lnTo>
                  <a:pt x="0" y="5857216"/>
                </a:lnTo>
                <a:lnTo>
                  <a:pt x="0" y="0"/>
                </a:lnTo>
                <a:close/>
              </a:path>
            </a:pathLst>
          </a:custGeom>
          <a:blipFill>
            <a:blip r:embed="rId2"/>
            <a:stretch>
              <a:fillRect/>
            </a:stretch>
          </a:blipFill>
        </p:spPr>
        <p:txBody>
          <a:bodyPr/>
          <a:lstStyle/>
          <a:p>
            <a:endParaRPr lang="he-IL"/>
          </a:p>
        </p:txBody>
      </p:sp>
    </p:spTree>
    <p:extLst>
      <p:ext uri="{BB962C8B-B14F-4D97-AF65-F5344CB8AC3E}">
        <p14:creationId xmlns:p14="http://schemas.microsoft.com/office/powerpoint/2010/main" val="6589215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9F8F5"/>
        </a:solidFill>
        <a:effectLst/>
      </p:bgPr>
    </p:bg>
    <p:spTree>
      <p:nvGrpSpPr>
        <p:cNvPr id="1" name=""/>
        <p:cNvGrpSpPr/>
        <p:nvPr/>
      </p:nvGrpSpPr>
      <p:grpSpPr>
        <a:xfrm>
          <a:off x="0" y="0"/>
          <a:ext cx="0" cy="0"/>
          <a:chOff x="0" y="0"/>
          <a:chExt cx="0" cy="0"/>
        </a:xfrm>
      </p:grpSpPr>
      <p:sp>
        <p:nvSpPr>
          <p:cNvPr id="2" name="TextBox 2"/>
          <p:cNvSpPr txBox="1"/>
          <p:nvPr/>
        </p:nvSpPr>
        <p:spPr>
          <a:xfrm>
            <a:off x="3467963" y="1076325"/>
            <a:ext cx="10276770" cy="1406525"/>
          </a:xfrm>
          <a:prstGeom prst="rect">
            <a:avLst/>
          </a:prstGeom>
        </p:spPr>
        <p:txBody>
          <a:bodyPr lIns="0" tIns="0" rIns="0" bIns="0" rtlCol="0" anchor="t">
            <a:spAutoFit/>
          </a:bodyPr>
          <a:lstStyle/>
          <a:p>
            <a:pPr algn="ctr" rtl="1">
              <a:lnSpc>
                <a:spcPts val="5500"/>
              </a:lnSpc>
            </a:pPr>
            <a:r>
              <a:rPr lang="he-IL" sz="5000" b="1">
                <a:solidFill>
                  <a:srgbClr val="000000"/>
                </a:solidFill>
                <a:latin typeface="Assistant Bold"/>
                <a:ea typeface="Assistant Bold"/>
                <a:cs typeface="Assistant Bold"/>
                <a:sym typeface="Assistant Bold"/>
                <a:rtl/>
              </a:rPr>
              <a:t>בריאות גוף ונפש</a:t>
            </a:r>
          </a:p>
          <a:p>
            <a:pPr algn="ctr" rtl="1">
              <a:lnSpc>
                <a:spcPts val="5500"/>
              </a:lnSpc>
            </a:pPr>
            <a:r>
              <a:rPr lang="he-IL" sz="5000" b="1">
                <a:solidFill>
                  <a:srgbClr val="000000"/>
                </a:solidFill>
                <a:latin typeface="Assistant Bold"/>
                <a:ea typeface="Assistant Bold"/>
                <a:cs typeface="Assistant Bold"/>
                <a:sym typeface="Assistant Bold"/>
                <a:rtl/>
              </a:rPr>
              <a:t>נושאים עיקריים שעלו במיפוי</a:t>
            </a:r>
          </a:p>
        </p:txBody>
      </p:sp>
      <p:sp>
        <p:nvSpPr>
          <p:cNvPr id="3" name="TextBox 3"/>
          <p:cNvSpPr txBox="1"/>
          <p:nvPr/>
        </p:nvSpPr>
        <p:spPr>
          <a:xfrm>
            <a:off x="2514600" y="3708400"/>
            <a:ext cx="13032919" cy="6418808"/>
          </a:xfrm>
          <a:prstGeom prst="rect">
            <a:avLst/>
          </a:prstGeom>
        </p:spPr>
        <p:txBody>
          <a:bodyPr wrap="square" lIns="0" tIns="0" rIns="0" bIns="0" rtlCol="0" anchor="t">
            <a:spAutoFit/>
          </a:bodyPr>
          <a:lstStyle/>
          <a:p>
            <a:pPr marL="863599" lvl="1" indent="-431800" algn="r" rtl="1">
              <a:lnSpc>
                <a:spcPts val="5599"/>
              </a:lnSpc>
              <a:buFont typeface="Arial"/>
              <a:buChar char="•"/>
            </a:pPr>
            <a:r>
              <a:rPr lang="he-IL" sz="3999" dirty="0">
                <a:solidFill>
                  <a:srgbClr val="000000"/>
                </a:solidFill>
                <a:latin typeface="Assistant"/>
                <a:ea typeface="Assistant"/>
                <a:cs typeface="Assistant"/>
                <a:sym typeface="Assistant"/>
                <a:rtl/>
              </a:rPr>
              <a:t>החמרה במצב הנפשי</a:t>
            </a:r>
          </a:p>
          <a:p>
            <a:pPr marL="863599" lvl="1" indent="-431800" algn="r" rtl="1">
              <a:lnSpc>
                <a:spcPts val="5599"/>
              </a:lnSpc>
              <a:buFont typeface="Arial"/>
              <a:buChar char="•"/>
            </a:pPr>
            <a:r>
              <a:rPr lang="he-IL" sz="3999" dirty="0">
                <a:solidFill>
                  <a:srgbClr val="000000"/>
                </a:solidFill>
                <a:latin typeface="Assistant"/>
                <a:ea typeface="Assistant"/>
                <a:cs typeface="Assistant"/>
                <a:sym typeface="Assistant"/>
                <a:rtl/>
              </a:rPr>
              <a:t>קושי בשמירה על אורח חיים בריא בקרב ילדים ומבוגרים המתבטא בקושי באכילת תזונה בריאה, קושי בשינה, ריבוי זמן מסך וחוסר פעילות גופנית</a:t>
            </a:r>
          </a:p>
          <a:p>
            <a:pPr marL="863599" lvl="1" indent="-431800" algn="r" rtl="1">
              <a:lnSpc>
                <a:spcPts val="5599"/>
              </a:lnSpc>
              <a:buFont typeface="Arial"/>
              <a:buChar char="•"/>
            </a:pPr>
            <a:r>
              <a:rPr lang="he-IL" sz="3999" dirty="0">
                <a:solidFill>
                  <a:srgbClr val="000000"/>
                </a:solidFill>
                <a:latin typeface="Assistant"/>
                <a:ea typeface="Assistant"/>
                <a:cs typeface="Assistant"/>
                <a:sym typeface="Assistant"/>
                <a:rtl/>
              </a:rPr>
              <a:t>מחסור בזמינות רופאים וזמני המתנה ארוכים לפסיכולוגים ופסיכיאטריים</a:t>
            </a:r>
          </a:p>
          <a:p>
            <a:pPr marL="863599" lvl="1" indent="-431800" algn="r" rtl="1">
              <a:lnSpc>
                <a:spcPts val="5599"/>
              </a:lnSpc>
              <a:buFont typeface="Arial"/>
              <a:buChar char="•"/>
            </a:pPr>
            <a:r>
              <a:rPr lang="he-IL" sz="3999" dirty="0">
                <a:solidFill>
                  <a:srgbClr val="000000"/>
                </a:solidFill>
                <a:latin typeface="Assistant"/>
                <a:ea typeface="Assistant"/>
                <a:cs typeface="Assistant"/>
                <a:sym typeface="Assistant"/>
                <a:rtl/>
              </a:rPr>
              <a:t>קושי באיתור ובמניעה ובביצוע מעקב שיטתי</a:t>
            </a:r>
          </a:p>
          <a:p>
            <a:pPr marL="863599" lvl="1" indent="-431800" algn="r" rtl="1">
              <a:lnSpc>
                <a:spcPts val="5599"/>
              </a:lnSpc>
              <a:buFont typeface="Arial"/>
              <a:buChar char="•"/>
            </a:pPr>
            <a:r>
              <a:rPr lang="he-IL" sz="3999" dirty="0">
                <a:solidFill>
                  <a:srgbClr val="000000"/>
                </a:solidFill>
                <a:latin typeface="Assistant"/>
                <a:ea typeface="Assistant"/>
                <a:cs typeface="Assistant"/>
                <a:sym typeface="Assistant"/>
                <a:rtl/>
              </a:rPr>
              <a:t>נוער- עלייה בשימוש בחומרים, שיעור השתתפות נמוך בחוגים.</a:t>
            </a:r>
          </a:p>
          <a:p>
            <a:pPr marL="863599" lvl="1" indent="-431800" algn="r" rtl="1">
              <a:lnSpc>
                <a:spcPts val="5599"/>
              </a:lnSpc>
              <a:buFont typeface="Arial"/>
              <a:buChar char="•"/>
            </a:pPr>
            <a:endParaRPr lang="he-IL" sz="3999" dirty="0">
              <a:solidFill>
                <a:srgbClr val="000000"/>
              </a:solidFill>
              <a:latin typeface="Assistant"/>
              <a:ea typeface="Assistant"/>
              <a:cs typeface="Assistant"/>
              <a:sym typeface="Assistant"/>
              <a:rtl/>
            </a:endParaRPr>
          </a:p>
        </p:txBody>
      </p:sp>
      <p:sp>
        <p:nvSpPr>
          <p:cNvPr id="4" name="Freeform 4"/>
          <p:cNvSpPr/>
          <p:nvPr/>
        </p:nvSpPr>
        <p:spPr>
          <a:xfrm>
            <a:off x="12510696" y="1259846"/>
            <a:ext cx="1234038" cy="991858"/>
          </a:xfrm>
          <a:custGeom>
            <a:avLst/>
            <a:gdLst/>
            <a:ahLst/>
            <a:cxnLst/>
            <a:rect l="l" t="t" r="r" b="b"/>
            <a:pathLst>
              <a:path w="1234038" h="991858">
                <a:moveTo>
                  <a:pt x="0" y="0"/>
                </a:moveTo>
                <a:lnTo>
                  <a:pt x="1234037" y="0"/>
                </a:lnTo>
                <a:lnTo>
                  <a:pt x="1234037" y="991858"/>
                </a:lnTo>
                <a:lnTo>
                  <a:pt x="0" y="99185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he-IL"/>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D2AF42-2834-4879-D573-21716B966F55}"/>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6DF6DCC5-3ED5-1BB0-8E07-C3D4053CB128}"/>
              </a:ext>
            </a:extLst>
          </p:cNvPr>
          <p:cNvSpPr txBox="1"/>
          <p:nvPr/>
        </p:nvSpPr>
        <p:spPr>
          <a:xfrm>
            <a:off x="3467963" y="1076325"/>
            <a:ext cx="10276770" cy="2115964"/>
          </a:xfrm>
          <a:prstGeom prst="rect">
            <a:avLst/>
          </a:prstGeom>
        </p:spPr>
        <p:txBody>
          <a:bodyPr lIns="0" tIns="0" rIns="0" bIns="0" rtlCol="0" anchor="t">
            <a:spAutoFit/>
          </a:bodyPr>
          <a:lstStyle/>
          <a:p>
            <a:pPr algn="ctr" rtl="1">
              <a:lnSpc>
                <a:spcPts val="5500"/>
              </a:lnSpc>
            </a:pPr>
            <a:r>
              <a:rPr lang="he-IL" sz="5000" b="1" dirty="0">
                <a:solidFill>
                  <a:srgbClr val="000000"/>
                </a:solidFill>
                <a:latin typeface="Assistant Bold"/>
                <a:ea typeface="Assistant Bold"/>
                <a:cs typeface="Assistant Bold"/>
                <a:sym typeface="Assistant Bold"/>
                <a:rtl/>
              </a:rPr>
              <a:t>בריאות גוף ונפש תוכנית העבודה</a:t>
            </a:r>
          </a:p>
          <a:p>
            <a:pPr algn="ctr" rtl="1">
              <a:lnSpc>
                <a:spcPts val="5500"/>
              </a:lnSpc>
            </a:pPr>
            <a:endParaRPr lang="he-IL" sz="5000" b="1" dirty="0">
              <a:solidFill>
                <a:srgbClr val="000000"/>
              </a:solidFill>
              <a:latin typeface="Assistant Bold"/>
              <a:ea typeface="Assistant Bold"/>
              <a:cs typeface="Assistant Bold"/>
              <a:sym typeface="Assistant Bold"/>
              <a:rtl/>
            </a:endParaRPr>
          </a:p>
          <a:p>
            <a:pPr algn="ctr" rtl="1">
              <a:lnSpc>
                <a:spcPts val="5500"/>
              </a:lnSpc>
            </a:pPr>
            <a:r>
              <a:rPr lang="he-IL" sz="5000" b="1" dirty="0">
                <a:solidFill>
                  <a:srgbClr val="000000"/>
                </a:solidFill>
                <a:latin typeface="Assistant Bold"/>
                <a:ea typeface="Assistant Bold"/>
                <a:cs typeface="Assistant Bold"/>
                <a:sym typeface="Assistant Bold"/>
                <a:rtl/>
              </a:rPr>
              <a:t>מטרת התוכנית </a:t>
            </a:r>
          </a:p>
        </p:txBody>
      </p:sp>
      <p:sp>
        <p:nvSpPr>
          <p:cNvPr id="3" name="TextBox 3">
            <a:extLst>
              <a:ext uri="{FF2B5EF4-FFF2-40B4-BE49-F238E27FC236}">
                <a16:creationId xmlns:a16="http://schemas.microsoft.com/office/drawing/2014/main" id="{BF14188A-C40D-B273-5AE3-898456E68826}"/>
              </a:ext>
            </a:extLst>
          </p:cNvPr>
          <p:cNvSpPr txBox="1"/>
          <p:nvPr/>
        </p:nvSpPr>
        <p:spPr>
          <a:xfrm>
            <a:off x="2514600" y="3708400"/>
            <a:ext cx="13032919" cy="2934137"/>
          </a:xfrm>
          <a:prstGeom prst="rect">
            <a:avLst/>
          </a:prstGeom>
        </p:spPr>
        <p:txBody>
          <a:bodyPr wrap="square" lIns="0" tIns="0" rIns="0" bIns="0" rtlCol="0" anchor="t">
            <a:spAutoFit/>
          </a:bodyPr>
          <a:lstStyle/>
          <a:p>
            <a:pPr algn="r" rtl="1">
              <a:buNone/>
            </a:pPr>
            <a:r>
              <a:rPr lang="he-IL" sz="4800" dirty="0">
                <a:effectLst/>
                <a:latin typeface="Assistant" pitchFamily="2" charset="-79"/>
                <a:ea typeface="Aptos" panose="020B0004020202020204" pitchFamily="34" charset="0"/>
                <a:cs typeface="Assistant" pitchFamily="2" charset="-79"/>
              </a:rPr>
              <a:t> חיזוק שלומות, חוסן ואיכות החיים של תושבי המועצה לאורך מעגל החיים, תוך צמצום פערים, שיפור נגישות לשירותי בריאות והעמקת שותפויות מערכתיות וקהילתיות.</a:t>
            </a:r>
            <a:endParaRPr lang="en-US" sz="4800" dirty="0">
              <a:effectLst/>
              <a:latin typeface="Assistant" pitchFamily="2" charset="-79"/>
              <a:ea typeface="Aptos" panose="020B0004020202020204" pitchFamily="34" charset="0"/>
              <a:cs typeface="Assistant" pitchFamily="2" charset="-79"/>
            </a:endParaRPr>
          </a:p>
          <a:p>
            <a:pPr marL="431799" lvl="1" algn="r" rtl="1">
              <a:lnSpc>
                <a:spcPts val="5599"/>
              </a:lnSpc>
            </a:pPr>
            <a:endParaRPr lang="he-IL" sz="4800" dirty="0">
              <a:solidFill>
                <a:srgbClr val="000000"/>
              </a:solidFill>
              <a:latin typeface="Assistant" pitchFamily="2" charset="-79"/>
              <a:ea typeface="Assistant"/>
              <a:cs typeface="Assistant" pitchFamily="2" charset="-79"/>
              <a:sym typeface="Assistant"/>
              <a:rtl/>
            </a:endParaRPr>
          </a:p>
        </p:txBody>
      </p:sp>
      <p:sp>
        <p:nvSpPr>
          <p:cNvPr id="4" name="Freeform 4">
            <a:extLst>
              <a:ext uri="{FF2B5EF4-FFF2-40B4-BE49-F238E27FC236}">
                <a16:creationId xmlns:a16="http://schemas.microsoft.com/office/drawing/2014/main" id="{B0A07DA2-2596-7A21-4503-8557A7DBACA1}"/>
              </a:ext>
            </a:extLst>
          </p:cNvPr>
          <p:cNvSpPr/>
          <p:nvPr/>
        </p:nvSpPr>
        <p:spPr>
          <a:xfrm>
            <a:off x="12510696" y="1259846"/>
            <a:ext cx="1234038" cy="991858"/>
          </a:xfrm>
          <a:custGeom>
            <a:avLst/>
            <a:gdLst/>
            <a:ahLst/>
            <a:cxnLst/>
            <a:rect l="l" t="t" r="r" b="b"/>
            <a:pathLst>
              <a:path w="1234038" h="991858">
                <a:moveTo>
                  <a:pt x="0" y="0"/>
                </a:moveTo>
                <a:lnTo>
                  <a:pt x="1234037" y="0"/>
                </a:lnTo>
                <a:lnTo>
                  <a:pt x="1234037" y="991858"/>
                </a:lnTo>
                <a:lnTo>
                  <a:pt x="0" y="99185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he-IL"/>
          </a:p>
        </p:txBody>
      </p:sp>
    </p:spTree>
    <p:extLst>
      <p:ext uri="{BB962C8B-B14F-4D97-AF65-F5344CB8AC3E}">
        <p14:creationId xmlns:p14="http://schemas.microsoft.com/office/powerpoint/2010/main" val="10378312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4C91A1-BC4A-7F7B-A487-5C3B96D1D76C}"/>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5128798A-ECBC-312F-85CC-CBC338847D1D}"/>
              </a:ext>
            </a:extLst>
          </p:cNvPr>
          <p:cNvSpPr txBox="1"/>
          <p:nvPr/>
        </p:nvSpPr>
        <p:spPr>
          <a:xfrm>
            <a:off x="3467963" y="1076325"/>
            <a:ext cx="10276770" cy="2115964"/>
          </a:xfrm>
          <a:prstGeom prst="rect">
            <a:avLst/>
          </a:prstGeom>
        </p:spPr>
        <p:txBody>
          <a:bodyPr lIns="0" tIns="0" rIns="0" bIns="0" rtlCol="0" anchor="t">
            <a:spAutoFit/>
          </a:bodyPr>
          <a:lstStyle/>
          <a:p>
            <a:pPr algn="ctr" rtl="1">
              <a:lnSpc>
                <a:spcPts val="5500"/>
              </a:lnSpc>
            </a:pPr>
            <a:r>
              <a:rPr lang="he-IL" sz="5000" b="1" dirty="0">
                <a:solidFill>
                  <a:srgbClr val="000000"/>
                </a:solidFill>
                <a:latin typeface="Assistant Bold"/>
                <a:ea typeface="Assistant Bold"/>
                <a:cs typeface="Assistant Bold"/>
                <a:sym typeface="Assistant Bold"/>
                <a:rtl/>
              </a:rPr>
              <a:t>בריאות גוף ונפש תוכנית העבודה</a:t>
            </a:r>
          </a:p>
          <a:p>
            <a:pPr algn="ctr" rtl="1">
              <a:lnSpc>
                <a:spcPts val="5500"/>
              </a:lnSpc>
            </a:pPr>
            <a:endParaRPr lang="he-IL" sz="5000" b="1" dirty="0">
              <a:solidFill>
                <a:srgbClr val="000000"/>
              </a:solidFill>
              <a:latin typeface="Assistant Bold"/>
              <a:ea typeface="Assistant Bold"/>
              <a:cs typeface="Assistant Bold"/>
              <a:sym typeface="Assistant Bold"/>
              <a:rtl/>
            </a:endParaRPr>
          </a:p>
          <a:p>
            <a:pPr algn="ctr" rtl="1">
              <a:lnSpc>
                <a:spcPts val="5500"/>
              </a:lnSpc>
            </a:pPr>
            <a:r>
              <a:rPr lang="he-IL" sz="5000" b="1" dirty="0">
                <a:solidFill>
                  <a:srgbClr val="000000"/>
                </a:solidFill>
                <a:latin typeface="Assistant Bold"/>
                <a:ea typeface="Assistant Bold"/>
                <a:cs typeface="Assistant Bold"/>
                <a:sym typeface="Assistant Bold"/>
                <a:rtl/>
              </a:rPr>
              <a:t>עקרונות מנחים</a:t>
            </a:r>
          </a:p>
        </p:txBody>
      </p:sp>
      <p:sp>
        <p:nvSpPr>
          <p:cNvPr id="3" name="TextBox 3">
            <a:extLst>
              <a:ext uri="{FF2B5EF4-FFF2-40B4-BE49-F238E27FC236}">
                <a16:creationId xmlns:a16="http://schemas.microsoft.com/office/drawing/2014/main" id="{EE44A98A-67EE-0166-E0F9-165F3F830B64}"/>
              </a:ext>
            </a:extLst>
          </p:cNvPr>
          <p:cNvSpPr txBox="1"/>
          <p:nvPr/>
        </p:nvSpPr>
        <p:spPr>
          <a:xfrm>
            <a:off x="914400" y="3447432"/>
            <a:ext cx="14633119" cy="6104043"/>
          </a:xfrm>
          <a:prstGeom prst="rect">
            <a:avLst/>
          </a:prstGeom>
        </p:spPr>
        <p:txBody>
          <a:bodyPr wrap="square" lIns="0" tIns="0" rIns="0" bIns="0" rtlCol="0" anchor="t">
            <a:spAutoFit/>
          </a:bodyPr>
          <a:lstStyle/>
          <a:p>
            <a:pPr marL="571500" indent="-571500" algn="r" rtl="1">
              <a:buFont typeface="Arial" panose="020B0604020202020204" pitchFamily="34" charset="0"/>
              <a:buChar char="•"/>
            </a:pPr>
            <a:r>
              <a:rPr lang="he-IL" sz="4400" dirty="0">
                <a:latin typeface="Assistant" pitchFamily="2" charset="-79"/>
                <a:ea typeface="Aptos" panose="020B0004020202020204" pitchFamily="34" charset="0"/>
                <a:cs typeface="Assistant" pitchFamily="2" charset="-79"/>
              </a:rPr>
              <a:t>גישה מערכתית ואינטגרטיבית  חיבור בין בריאות, חינוך, רווחה, קהילה ותשתיות</a:t>
            </a:r>
            <a:endParaRPr lang="en-US" sz="4400" dirty="0">
              <a:latin typeface="Assistant" pitchFamily="2" charset="-79"/>
              <a:ea typeface="Aptos" panose="020B0004020202020204" pitchFamily="34" charset="0"/>
              <a:cs typeface="Assistant" pitchFamily="2" charset="-79"/>
            </a:endParaRPr>
          </a:p>
          <a:p>
            <a:pPr marL="571500" indent="-571500" algn="r" rtl="1">
              <a:buFont typeface="Arial" panose="020B0604020202020204" pitchFamily="34" charset="0"/>
              <a:buChar char="•"/>
            </a:pPr>
            <a:r>
              <a:rPr lang="he-IL" sz="4400" dirty="0">
                <a:latin typeface="Assistant" pitchFamily="2" charset="-79"/>
                <a:ea typeface="Aptos" panose="020B0004020202020204" pitchFamily="34" charset="0"/>
                <a:cs typeface="Assistant" pitchFamily="2" charset="-79"/>
              </a:rPr>
              <a:t>שיתוף ציבור ומעורבות קהילתית  תושבים כשותפים פעילים בתכנון וביישום</a:t>
            </a:r>
            <a:endParaRPr lang="en-US" sz="4400" dirty="0">
              <a:latin typeface="Assistant" pitchFamily="2" charset="-79"/>
              <a:ea typeface="Aptos" panose="020B0004020202020204" pitchFamily="34" charset="0"/>
              <a:cs typeface="Assistant" pitchFamily="2" charset="-79"/>
            </a:endParaRPr>
          </a:p>
          <a:p>
            <a:pPr marL="571500" indent="-571500" algn="r" rtl="1">
              <a:buFont typeface="Arial" panose="020B0604020202020204" pitchFamily="34" charset="0"/>
              <a:buChar char="•"/>
            </a:pPr>
            <a:r>
              <a:rPr lang="he-IL" sz="4400" dirty="0">
                <a:latin typeface="Assistant" pitchFamily="2" charset="-79"/>
                <a:ea typeface="Aptos" panose="020B0004020202020204" pitchFamily="34" charset="0"/>
                <a:cs typeface="Assistant" pitchFamily="2" charset="-79"/>
              </a:rPr>
              <a:t>שוויון ונגישות התאמת מענים לצרכים מגוונים וצמצום פערים</a:t>
            </a:r>
            <a:endParaRPr lang="en-US" sz="4400" dirty="0">
              <a:latin typeface="Assistant" pitchFamily="2" charset="-79"/>
              <a:ea typeface="Aptos" panose="020B0004020202020204" pitchFamily="34" charset="0"/>
              <a:cs typeface="Assistant" pitchFamily="2" charset="-79"/>
            </a:endParaRPr>
          </a:p>
          <a:p>
            <a:pPr marL="571500" indent="-571500" algn="r" rtl="1">
              <a:buFont typeface="Arial" panose="020B0604020202020204" pitchFamily="34" charset="0"/>
              <a:buChar char="•"/>
            </a:pPr>
            <a:r>
              <a:rPr lang="he-IL" sz="4400" dirty="0">
                <a:latin typeface="Assistant" pitchFamily="2" charset="-79"/>
                <a:ea typeface="Aptos" panose="020B0004020202020204" pitchFamily="34" charset="0"/>
                <a:cs typeface="Assistant" pitchFamily="2" charset="-79"/>
              </a:rPr>
              <a:t>התערבויות מבוססות קהילה חיזוק חוסן, כישורי חיים ואורח חיים בריא</a:t>
            </a:r>
            <a:endParaRPr lang="en-US" sz="4400" dirty="0">
              <a:latin typeface="Assistant" pitchFamily="2" charset="-79"/>
              <a:ea typeface="Aptos" panose="020B0004020202020204" pitchFamily="34" charset="0"/>
              <a:cs typeface="Assistant" pitchFamily="2" charset="-79"/>
            </a:endParaRPr>
          </a:p>
          <a:p>
            <a:pPr marL="571500" indent="-571500" algn="r" rtl="1">
              <a:buFont typeface="Arial" panose="020B0604020202020204" pitchFamily="34" charset="0"/>
              <a:buChar char="•"/>
            </a:pPr>
            <a:r>
              <a:rPr lang="he-IL" sz="4400" dirty="0">
                <a:latin typeface="Assistant" pitchFamily="2" charset="-79"/>
                <a:ea typeface="Aptos" panose="020B0004020202020204" pitchFamily="34" charset="0"/>
                <a:cs typeface="Assistant" pitchFamily="2" charset="-79"/>
              </a:rPr>
              <a:t>מדידה ולמידה מתמשכת שימוש בנתונים, סקרים ובקרה לצורך שיפור מתמיד</a:t>
            </a:r>
            <a:endParaRPr lang="en-US" sz="4400" dirty="0">
              <a:latin typeface="Assistant" pitchFamily="2" charset="-79"/>
              <a:ea typeface="Aptos" panose="020B0004020202020204" pitchFamily="34" charset="0"/>
              <a:cs typeface="Assistant" pitchFamily="2" charset="-79"/>
            </a:endParaRPr>
          </a:p>
          <a:p>
            <a:pPr marL="863599" lvl="1" indent="-431800" algn="r" rtl="1">
              <a:lnSpc>
                <a:spcPts val="5599"/>
              </a:lnSpc>
              <a:buFont typeface="Arial"/>
              <a:buChar char="•"/>
            </a:pPr>
            <a:endParaRPr lang="he-IL" sz="4400" dirty="0">
              <a:solidFill>
                <a:srgbClr val="000000"/>
              </a:solidFill>
              <a:latin typeface="Assistant"/>
              <a:ea typeface="Assistant"/>
              <a:cs typeface="Assistant"/>
              <a:sym typeface="Assistant"/>
              <a:rtl/>
            </a:endParaRPr>
          </a:p>
        </p:txBody>
      </p:sp>
      <p:sp>
        <p:nvSpPr>
          <p:cNvPr id="4" name="Freeform 4">
            <a:extLst>
              <a:ext uri="{FF2B5EF4-FFF2-40B4-BE49-F238E27FC236}">
                <a16:creationId xmlns:a16="http://schemas.microsoft.com/office/drawing/2014/main" id="{2ACD03A0-80FE-213A-A954-E7BF006E676A}"/>
              </a:ext>
            </a:extLst>
          </p:cNvPr>
          <p:cNvSpPr/>
          <p:nvPr/>
        </p:nvSpPr>
        <p:spPr>
          <a:xfrm>
            <a:off x="13030200" y="1142449"/>
            <a:ext cx="1234038" cy="991858"/>
          </a:xfrm>
          <a:custGeom>
            <a:avLst/>
            <a:gdLst/>
            <a:ahLst/>
            <a:cxnLst/>
            <a:rect l="l" t="t" r="r" b="b"/>
            <a:pathLst>
              <a:path w="1234038" h="991858">
                <a:moveTo>
                  <a:pt x="0" y="0"/>
                </a:moveTo>
                <a:lnTo>
                  <a:pt x="1234037" y="0"/>
                </a:lnTo>
                <a:lnTo>
                  <a:pt x="1234037" y="991858"/>
                </a:lnTo>
                <a:lnTo>
                  <a:pt x="0" y="99185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he-IL"/>
          </a:p>
        </p:txBody>
      </p:sp>
    </p:spTree>
    <p:extLst>
      <p:ext uri="{BB962C8B-B14F-4D97-AF65-F5344CB8AC3E}">
        <p14:creationId xmlns:p14="http://schemas.microsoft.com/office/powerpoint/2010/main" val="42370532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BAF736-5B28-B086-754E-CDE3D3E3FD18}"/>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A7B47132-0CFE-A8AA-C851-FBA9D664D58E}"/>
              </a:ext>
            </a:extLst>
          </p:cNvPr>
          <p:cNvSpPr txBox="1"/>
          <p:nvPr/>
        </p:nvSpPr>
        <p:spPr>
          <a:xfrm>
            <a:off x="3467963" y="1076325"/>
            <a:ext cx="10276770" cy="2115964"/>
          </a:xfrm>
          <a:prstGeom prst="rect">
            <a:avLst/>
          </a:prstGeom>
        </p:spPr>
        <p:txBody>
          <a:bodyPr lIns="0" tIns="0" rIns="0" bIns="0" rtlCol="0" anchor="t">
            <a:spAutoFit/>
          </a:bodyPr>
          <a:lstStyle/>
          <a:p>
            <a:pPr algn="ctr" rtl="1">
              <a:lnSpc>
                <a:spcPts val="5500"/>
              </a:lnSpc>
            </a:pPr>
            <a:r>
              <a:rPr lang="he-IL" sz="5000" b="1" dirty="0">
                <a:solidFill>
                  <a:srgbClr val="000000"/>
                </a:solidFill>
                <a:latin typeface="Assistant Bold"/>
                <a:ea typeface="Assistant Bold"/>
                <a:cs typeface="Assistant Bold"/>
                <a:sym typeface="Assistant Bold"/>
                <a:rtl/>
              </a:rPr>
              <a:t>בריאות גוף ונפש תוכנית העבודה</a:t>
            </a:r>
          </a:p>
          <a:p>
            <a:pPr algn="ctr" rtl="1">
              <a:lnSpc>
                <a:spcPts val="5500"/>
              </a:lnSpc>
            </a:pPr>
            <a:endParaRPr lang="he-IL" sz="5000" b="1" dirty="0">
              <a:solidFill>
                <a:srgbClr val="000000"/>
              </a:solidFill>
              <a:latin typeface="Assistant Bold"/>
              <a:ea typeface="Assistant Bold"/>
              <a:cs typeface="Assistant Bold"/>
              <a:sym typeface="Assistant Bold"/>
              <a:rtl/>
            </a:endParaRPr>
          </a:p>
          <a:p>
            <a:pPr algn="ctr" rtl="1">
              <a:lnSpc>
                <a:spcPts val="5500"/>
              </a:lnSpc>
            </a:pPr>
            <a:r>
              <a:rPr lang="he-IL" sz="5000" b="1" dirty="0">
                <a:solidFill>
                  <a:srgbClr val="000000"/>
                </a:solidFill>
                <a:latin typeface="Assistant Bold"/>
                <a:ea typeface="Assistant Bold"/>
                <a:cs typeface="Assistant Bold"/>
                <a:sym typeface="Assistant Bold"/>
                <a:rtl/>
              </a:rPr>
              <a:t>הפעילויות שנבחרו עד כה</a:t>
            </a:r>
          </a:p>
        </p:txBody>
      </p:sp>
      <p:sp>
        <p:nvSpPr>
          <p:cNvPr id="3" name="TextBox 3">
            <a:extLst>
              <a:ext uri="{FF2B5EF4-FFF2-40B4-BE49-F238E27FC236}">
                <a16:creationId xmlns:a16="http://schemas.microsoft.com/office/drawing/2014/main" id="{3355EB8C-13F7-C5CC-5818-7B82BABE9F99}"/>
              </a:ext>
            </a:extLst>
          </p:cNvPr>
          <p:cNvSpPr txBox="1"/>
          <p:nvPr/>
        </p:nvSpPr>
        <p:spPr>
          <a:xfrm>
            <a:off x="990600" y="4152900"/>
            <a:ext cx="14633119" cy="2718501"/>
          </a:xfrm>
          <a:prstGeom prst="rect">
            <a:avLst/>
          </a:prstGeom>
        </p:spPr>
        <p:txBody>
          <a:bodyPr wrap="square" lIns="0" tIns="0" rIns="0" bIns="0" rtlCol="0" anchor="t">
            <a:spAutoFit/>
          </a:bodyPr>
          <a:lstStyle/>
          <a:p>
            <a:pPr marL="571500" indent="-571500" algn="r" rtl="1">
              <a:buFont typeface="Arial" panose="020B0604020202020204" pitchFamily="34" charset="0"/>
              <a:buChar char="•"/>
            </a:pPr>
            <a:r>
              <a:rPr lang="he-IL" sz="4400" dirty="0">
                <a:latin typeface="Assistant" pitchFamily="2" charset="-79"/>
                <a:ea typeface="Aptos" panose="020B0004020202020204" pitchFamily="34" charset="0"/>
                <a:cs typeface="Assistant" pitchFamily="2" charset="-79"/>
              </a:rPr>
              <a:t>"משיב הרוח" – מניעת </a:t>
            </a:r>
            <a:r>
              <a:rPr lang="he-IL" sz="4400">
                <a:latin typeface="Assistant" pitchFamily="2" charset="-79"/>
                <a:ea typeface="Aptos" panose="020B0004020202020204" pitchFamily="34" charset="0"/>
                <a:cs typeface="Assistant" pitchFamily="2" charset="-79"/>
              </a:rPr>
              <a:t>שחיקה, פעילות </a:t>
            </a:r>
            <a:r>
              <a:rPr lang="he-IL" sz="4400" dirty="0">
                <a:latin typeface="Assistant" pitchFamily="2" charset="-79"/>
                <a:ea typeface="Aptos" panose="020B0004020202020204" pitchFamily="34" charset="0"/>
                <a:cs typeface="Assistant" pitchFamily="2" charset="-79"/>
              </a:rPr>
              <a:t>לעובדי יחדיו</a:t>
            </a:r>
          </a:p>
          <a:p>
            <a:pPr marL="571500" indent="-571500" algn="r" rtl="1">
              <a:buFont typeface="Arial" panose="020B0604020202020204" pitchFamily="34" charset="0"/>
              <a:buChar char="•"/>
            </a:pPr>
            <a:r>
              <a:rPr lang="he-IL" sz="4400" dirty="0">
                <a:latin typeface="Assistant" pitchFamily="2" charset="-79"/>
                <a:ea typeface="Aptos" panose="020B0004020202020204" pitchFamily="34" charset="0"/>
                <a:cs typeface="Assistant" pitchFamily="2" charset="-79"/>
              </a:rPr>
              <a:t>"חוסן בדרכים" – פעילות דיאדית בקיבוץ מפלסים וארז</a:t>
            </a:r>
          </a:p>
          <a:p>
            <a:pPr marL="571500" indent="-571500" algn="r" rtl="1">
              <a:buFont typeface="Arial" panose="020B0604020202020204" pitchFamily="34" charset="0"/>
              <a:buChar char="•"/>
            </a:pPr>
            <a:r>
              <a:rPr lang="he-IL" sz="4400" dirty="0">
                <a:latin typeface="Assistant" pitchFamily="2" charset="-79"/>
                <a:ea typeface="Aptos" panose="020B0004020202020204" pitchFamily="34" charset="0"/>
                <a:cs typeface="Assistant" pitchFamily="2" charset="-79"/>
              </a:rPr>
              <a:t>כתיבה – פעילות לבני 18+</a:t>
            </a:r>
            <a:r>
              <a:rPr lang="en-US" sz="4400" dirty="0">
                <a:latin typeface="Assistant" pitchFamily="2" charset="-79"/>
                <a:ea typeface="Aptos" panose="020B0004020202020204" pitchFamily="34" charset="0"/>
                <a:cs typeface="Assistant" pitchFamily="2" charset="-79"/>
              </a:rPr>
              <a:t> </a:t>
            </a:r>
            <a:r>
              <a:rPr lang="he-IL" sz="4400" dirty="0">
                <a:latin typeface="Assistant" pitchFamily="2" charset="-79"/>
                <a:ea typeface="Aptos" panose="020B0004020202020204" pitchFamily="34" charset="0"/>
                <a:cs typeface="Assistant" pitchFamily="2" charset="-79"/>
              </a:rPr>
              <a:t> כלל הראשות</a:t>
            </a:r>
            <a:endParaRPr lang="en-US" sz="4400" dirty="0">
              <a:latin typeface="Assistant" pitchFamily="2" charset="-79"/>
              <a:ea typeface="Aptos" panose="020B0004020202020204" pitchFamily="34" charset="0"/>
              <a:cs typeface="Assistant" pitchFamily="2" charset="-79"/>
            </a:endParaRPr>
          </a:p>
          <a:p>
            <a:pPr marL="863599" lvl="1" indent="-431800" algn="r" rtl="1">
              <a:lnSpc>
                <a:spcPts val="5599"/>
              </a:lnSpc>
              <a:buFont typeface="Arial"/>
              <a:buChar char="•"/>
            </a:pPr>
            <a:endParaRPr lang="he-IL" sz="4400" dirty="0">
              <a:solidFill>
                <a:srgbClr val="000000"/>
              </a:solidFill>
              <a:latin typeface="Assistant"/>
              <a:ea typeface="Assistant"/>
              <a:cs typeface="Assistant"/>
              <a:sym typeface="Assistant"/>
              <a:rtl/>
            </a:endParaRPr>
          </a:p>
        </p:txBody>
      </p:sp>
      <p:sp>
        <p:nvSpPr>
          <p:cNvPr id="4" name="Freeform 4">
            <a:extLst>
              <a:ext uri="{FF2B5EF4-FFF2-40B4-BE49-F238E27FC236}">
                <a16:creationId xmlns:a16="http://schemas.microsoft.com/office/drawing/2014/main" id="{C12EC516-A57A-0406-CD3A-CA70A9E5CA90}"/>
              </a:ext>
            </a:extLst>
          </p:cNvPr>
          <p:cNvSpPr/>
          <p:nvPr/>
        </p:nvSpPr>
        <p:spPr>
          <a:xfrm>
            <a:off x="13030200" y="1142449"/>
            <a:ext cx="1234038" cy="991858"/>
          </a:xfrm>
          <a:custGeom>
            <a:avLst/>
            <a:gdLst/>
            <a:ahLst/>
            <a:cxnLst/>
            <a:rect l="l" t="t" r="r" b="b"/>
            <a:pathLst>
              <a:path w="1234038" h="991858">
                <a:moveTo>
                  <a:pt x="0" y="0"/>
                </a:moveTo>
                <a:lnTo>
                  <a:pt x="1234037" y="0"/>
                </a:lnTo>
                <a:lnTo>
                  <a:pt x="1234037" y="991858"/>
                </a:lnTo>
                <a:lnTo>
                  <a:pt x="0" y="99185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he-IL"/>
          </a:p>
        </p:txBody>
      </p:sp>
    </p:spTree>
    <p:extLst>
      <p:ext uri="{BB962C8B-B14F-4D97-AF65-F5344CB8AC3E}">
        <p14:creationId xmlns:p14="http://schemas.microsoft.com/office/powerpoint/2010/main" val="14387807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bg>
      <p:bgPr>
        <a:solidFill>
          <a:srgbClr val="F9F8F5"/>
        </a:solidFill>
        <a:effectLst/>
      </p:bgPr>
    </p:bg>
    <p:spTree>
      <p:nvGrpSpPr>
        <p:cNvPr id="1" name=""/>
        <p:cNvGrpSpPr/>
        <p:nvPr/>
      </p:nvGrpSpPr>
      <p:grpSpPr>
        <a:xfrm>
          <a:off x="0" y="0"/>
          <a:ext cx="0" cy="0"/>
          <a:chOff x="0" y="0"/>
          <a:chExt cx="0" cy="0"/>
        </a:xfrm>
      </p:grpSpPr>
      <p:sp>
        <p:nvSpPr>
          <p:cNvPr id="2" name="TextBox 2"/>
          <p:cNvSpPr txBox="1"/>
          <p:nvPr/>
        </p:nvSpPr>
        <p:spPr>
          <a:xfrm>
            <a:off x="3004342" y="1076325"/>
            <a:ext cx="11352073" cy="1406525"/>
          </a:xfrm>
          <a:prstGeom prst="rect">
            <a:avLst/>
          </a:prstGeom>
        </p:spPr>
        <p:txBody>
          <a:bodyPr lIns="0" tIns="0" rIns="0" bIns="0" rtlCol="0" anchor="t">
            <a:spAutoFit/>
          </a:bodyPr>
          <a:lstStyle/>
          <a:p>
            <a:pPr algn="ctr" rtl="1">
              <a:lnSpc>
                <a:spcPts val="5500"/>
              </a:lnSpc>
            </a:pPr>
            <a:r>
              <a:rPr lang="he-IL" sz="5000" b="1">
                <a:solidFill>
                  <a:srgbClr val="000000"/>
                </a:solidFill>
                <a:latin typeface="Assistant Bold"/>
                <a:ea typeface="Assistant Bold"/>
                <a:cs typeface="Assistant Bold"/>
                <a:sym typeface="Assistant Bold"/>
                <a:rtl/>
              </a:rPr>
              <a:t>בריאות גוף ונפש</a:t>
            </a:r>
          </a:p>
          <a:p>
            <a:pPr algn="ctr" rtl="1">
              <a:lnSpc>
                <a:spcPts val="5500"/>
              </a:lnSpc>
            </a:pPr>
            <a:r>
              <a:rPr lang="he-IL" sz="5000" b="1">
                <a:solidFill>
                  <a:srgbClr val="000000"/>
                </a:solidFill>
                <a:latin typeface="Assistant Bold"/>
                <a:ea typeface="Assistant Bold"/>
                <a:cs typeface="Assistant Bold"/>
                <a:sym typeface="Assistant Bold"/>
                <a:rtl/>
              </a:rPr>
              <a:t>בחרו שאלה אחת</a:t>
            </a:r>
          </a:p>
        </p:txBody>
      </p:sp>
      <p:sp>
        <p:nvSpPr>
          <p:cNvPr id="3" name="TextBox 3"/>
          <p:cNvSpPr txBox="1"/>
          <p:nvPr/>
        </p:nvSpPr>
        <p:spPr>
          <a:xfrm>
            <a:off x="2082391" y="3400425"/>
            <a:ext cx="14571041" cy="3190875"/>
          </a:xfrm>
          <a:prstGeom prst="rect">
            <a:avLst/>
          </a:prstGeom>
        </p:spPr>
        <p:txBody>
          <a:bodyPr lIns="0" tIns="0" rIns="0" bIns="0" rtlCol="0" anchor="t">
            <a:spAutoFit/>
          </a:bodyPr>
          <a:lstStyle/>
          <a:p>
            <a:pPr algn="r" rtl="1">
              <a:lnSpc>
                <a:spcPts val="4200"/>
              </a:lnSpc>
            </a:pPr>
            <a:endParaRPr/>
          </a:p>
          <a:p>
            <a:pPr marL="647700" lvl="1" indent="-323850" algn="r" rtl="1">
              <a:lnSpc>
                <a:spcPts val="4200"/>
              </a:lnSpc>
              <a:buFont typeface="Arial"/>
              <a:buChar char="•"/>
            </a:pPr>
            <a:r>
              <a:rPr lang="he-IL" sz="3000">
                <a:solidFill>
                  <a:srgbClr val="000000"/>
                </a:solidFill>
                <a:latin typeface="Assistant"/>
                <a:ea typeface="Assistant"/>
                <a:cs typeface="Assistant"/>
                <a:sym typeface="Assistant"/>
                <a:rtl/>
              </a:rPr>
              <a:t>הערה או שאלה שעולה לי ביחס לדגשים מהמיפוי שהוצגו? </a:t>
            </a:r>
          </a:p>
          <a:p>
            <a:pPr marL="647700" lvl="1" indent="-323850" algn="r" rtl="1">
              <a:lnSpc>
                <a:spcPts val="4200"/>
              </a:lnSpc>
              <a:buFont typeface="Arial"/>
              <a:buChar char="•"/>
            </a:pPr>
            <a:r>
              <a:rPr lang="he-IL" sz="3000">
                <a:solidFill>
                  <a:srgbClr val="000000"/>
                </a:solidFill>
                <a:latin typeface="Assistant"/>
                <a:ea typeface="Assistant"/>
                <a:cs typeface="Assistant"/>
                <a:sym typeface="Assistant"/>
                <a:rtl/>
              </a:rPr>
              <a:t>על פי הנושאים שעלו במיפוי, מהו לדעתך הפער המשמעותי ביותר שצריך להעמיק בו ולמצוא מענים עבורו?</a:t>
            </a:r>
          </a:p>
          <a:p>
            <a:pPr marL="647700" lvl="1" indent="-323850" algn="r" rtl="1">
              <a:lnSpc>
                <a:spcPts val="4200"/>
              </a:lnSpc>
              <a:buFont typeface="Arial"/>
              <a:buChar char="•"/>
            </a:pPr>
            <a:r>
              <a:rPr lang="he-IL" sz="3000">
                <a:solidFill>
                  <a:srgbClr val="000000"/>
                </a:solidFill>
                <a:latin typeface="Assistant"/>
                <a:ea typeface="Assistant"/>
                <a:cs typeface="Assistant"/>
                <a:sym typeface="Assistant"/>
                <a:rtl/>
              </a:rPr>
              <a:t>מה אנחנו צריכים ו/או את מי אנחנו צריכים כדי לגבש מענים ישימים להשגת היעדים שלנו?</a:t>
            </a:r>
          </a:p>
          <a:p>
            <a:pPr algn="r" rtl="1">
              <a:lnSpc>
                <a:spcPts val="4200"/>
              </a:lnSpc>
            </a:pPr>
            <a:endParaRPr lang="he-IL" sz="3000">
              <a:solidFill>
                <a:srgbClr val="000000"/>
              </a:solidFill>
              <a:latin typeface="Assistant"/>
              <a:ea typeface="Assistant"/>
              <a:cs typeface="Assistant"/>
              <a:sym typeface="Assistant"/>
              <a:rtl/>
            </a:endParaRPr>
          </a:p>
        </p:txBody>
      </p:sp>
      <p:sp>
        <p:nvSpPr>
          <p:cNvPr id="4" name="Freeform 4"/>
          <p:cNvSpPr/>
          <p:nvPr/>
        </p:nvSpPr>
        <p:spPr>
          <a:xfrm>
            <a:off x="13122378" y="1028700"/>
            <a:ext cx="1234038" cy="991858"/>
          </a:xfrm>
          <a:custGeom>
            <a:avLst/>
            <a:gdLst/>
            <a:ahLst/>
            <a:cxnLst/>
            <a:rect l="l" t="t" r="r" b="b"/>
            <a:pathLst>
              <a:path w="1234038" h="991858">
                <a:moveTo>
                  <a:pt x="0" y="0"/>
                </a:moveTo>
                <a:lnTo>
                  <a:pt x="1234038" y="0"/>
                </a:lnTo>
                <a:lnTo>
                  <a:pt x="1234038" y="991858"/>
                </a:lnTo>
                <a:lnTo>
                  <a:pt x="0" y="99185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he-IL"/>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0">
  <p:cSld>
    <p:bg>
      <p:bgPr>
        <a:gradFill rotWithShape="1">
          <a:gsLst>
            <a:gs pos="0">
              <a:srgbClr val="FFFFFF">
                <a:alpha val="100000"/>
              </a:srgbClr>
            </a:gs>
            <a:gs pos="100000">
              <a:srgbClr val="E8E8E8">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extBox 2"/>
          <p:cNvSpPr txBox="1"/>
          <p:nvPr/>
        </p:nvSpPr>
        <p:spPr>
          <a:xfrm>
            <a:off x="1557083" y="2203450"/>
            <a:ext cx="15702217" cy="4397375"/>
          </a:xfrm>
          <a:prstGeom prst="rect">
            <a:avLst/>
          </a:prstGeom>
        </p:spPr>
        <p:txBody>
          <a:bodyPr lIns="0" tIns="0" rIns="0" bIns="0" rtlCol="0" anchor="t">
            <a:spAutoFit/>
          </a:bodyPr>
          <a:lstStyle/>
          <a:p>
            <a:pPr algn="r" rtl="1">
              <a:lnSpc>
                <a:spcPts val="7000"/>
              </a:lnSpc>
            </a:pPr>
            <a:r>
              <a:rPr lang="he-IL" sz="5000">
                <a:solidFill>
                  <a:srgbClr val="000000"/>
                </a:solidFill>
                <a:latin typeface="Assistant"/>
                <a:ea typeface="Assistant"/>
                <a:cs typeface="Assistant"/>
                <a:sym typeface="Assistant"/>
                <a:rtl/>
              </a:rPr>
              <a:t>בר מנשורי</a:t>
            </a:r>
          </a:p>
          <a:p>
            <a:pPr algn="r" rtl="1">
              <a:lnSpc>
                <a:spcPts val="7000"/>
              </a:lnSpc>
            </a:pPr>
            <a:r>
              <a:rPr lang="he-IL" sz="5000">
                <a:solidFill>
                  <a:srgbClr val="000000"/>
                </a:solidFill>
                <a:latin typeface="Assistant"/>
                <a:ea typeface="Assistant"/>
                <a:cs typeface="Assistant"/>
                <a:sym typeface="Assistant"/>
                <a:rtl/>
              </a:rPr>
              <a:t>חופית איטח</a:t>
            </a:r>
          </a:p>
          <a:p>
            <a:pPr algn="r" rtl="1">
              <a:lnSpc>
                <a:spcPts val="7000"/>
              </a:lnSpc>
            </a:pPr>
            <a:r>
              <a:rPr lang="he-IL" sz="5000">
                <a:solidFill>
                  <a:srgbClr val="000000"/>
                </a:solidFill>
                <a:latin typeface="Assistant"/>
                <a:ea typeface="Assistant"/>
                <a:cs typeface="Assistant"/>
                <a:sym typeface="Assistant"/>
                <a:rtl/>
              </a:rPr>
              <a:t>איתי אוחיון</a:t>
            </a:r>
          </a:p>
          <a:p>
            <a:pPr algn="r" rtl="1">
              <a:lnSpc>
                <a:spcPts val="7000"/>
              </a:lnSpc>
            </a:pPr>
            <a:r>
              <a:rPr lang="he-IL" sz="5000">
                <a:solidFill>
                  <a:srgbClr val="000000"/>
                </a:solidFill>
                <a:latin typeface="Assistant"/>
                <a:ea typeface="Assistant"/>
                <a:cs typeface="Assistant"/>
                <a:sym typeface="Assistant"/>
                <a:rtl/>
              </a:rPr>
              <a:t>ענבר צורי</a:t>
            </a:r>
            <a:r>
              <a:rPr lang="ar-EG" sz="5000">
                <a:solidFill>
                  <a:srgbClr val="000000"/>
                </a:solidFill>
                <a:latin typeface="Assistant"/>
                <a:ea typeface="Assistant"/>
                <a:cs typeface="Assistant"/>
                <a:sym typeface="Assistant"/>
                <a:rtl/>
              </a:rPr>
              <a:t> </a:t>
            </a:r>
            <a:r>
              <a:rPr lang="he-IL" sz="5000">
                <a:solidFill>
                  <a:srgbClr val="000000"/>
                </a:solidFill>
                <a:latin typeface="Assistant"/>
                <a:ea typeface="Assistant"/>
                <a:cs typeface="Assistant"/>
                <a:sym typeface="Assistant"/>
                <a:rtl/>
              </a:rPr>
              <a:t>רייז</a:t>
            </a:r>
          </a:p>
          <a:p>
            <a:pPr algn="r" rtl="1">
              <a:lnSpc>
                <a:spcPts val="7000"/>
              </a:lnSpc>
            </a:pPr>
            <a:endParaRPr lang="he-IL" sz="5000">
              <a:solidFill>
                <a:srgbClr val="000000"/>
              </a:solidFill>
              <a:latin typeface="Assistant"/>
              <a:ea typeface="Assistant"/>
              <a:cs typeface="Assistant"/>
              <a:sym typeface="Assistant"/>
              <a:rtl/>
            </a:endParaRPr>
          </a:p>
        </p:txBody>
      </p:sp>
      <p:sp>
        <p:nvSpPr>
          <p:cNvPr id="3" name="TextBox 3"/>
          <p:cNvSpPr txBox="1"/>
          <p:nvPr/>
        </p:nvSpPr>
        <p:spPr>
          <a:xfrm>
            <a:off x="8420969" y="610235"/>
            <a:ext cx="8838331" cy="951230"/>
          </a:xfrm>
          <a:prstGeom prst="rect">
            <a:avLst/>
          </a:prstGeom>
        </p:spPr>
        <p:txBody>
          <a:bodyPr lIns="0" tIns="0" rIns="0" bIns="0" rtlCol="0" anchor="t">
            <a:spAutoFit/>
          </a:bodyPr>
          <a:lstStyle/>
          <a:p>
            <a:pPr marL="0" lvl="0" indent="0" algn="r" rtl="1">
              <a:lnSpc>
                <a:spcPts val="7209"/>
              </a:lnSpc>
              <a:spcBef>
                <a:spcPct val="0"/>
              </a:spcBef>
            </a:pPr>
            <a:r>
              <a:rPr lang="he-IL" sz="6999" b="1" spc="-83">
                <a:solidFill>
                  <a:srgbClr val="04588C"/>
                </a:solidFill>
                <a:latin typeface="Assistant Bold"/>
                <a:ea typeface="Assistant Bold"/>
                <a:cs typeface="Assistant Bold"/>
                <a:sym typeface="Assistant Bold"/>
                <a:rtl/>
              </a:rPr>
              <a:t>צוות בריאות בחירום</a:t>
            </a:r>
          </a:p>
        </p:txBody>
      </p:sp>
      <p:sp>
        <p:nvSpPr>
          <p:cNvPr id="4" name="TextBox 4"/>
          <p:cNvSpPr txBox="1"/>
          <p:nvPr/>
        </p:nvSpPr>
        <p:spPr>
          <a:xfrm>
            <a:off x="4100501" y="4668838"/>
            <a:ext cx="3583384" cy="854075"/>
          </a:xfrm>
          <a:prstGeom prst="rect">
            <a:avLst/>
          </a:prstGeom>
        </p:spPr>
        <p:txBody>
          <a:bodyPr lIns="0" tIns="0" rIns="0" bIns="0" rtlCol="0" anchor="t">
            <a:spAutoFit/>
          </a:bodyPr>
          <a:lstStyle/>
          <a:p>
            <a:pPr algn="ctr" rtl="1">
              <a:lnSpc>
                <a:spcPts val="7000"/>
              </a:lnSpc>
            </a:pPr>
            <a:r>
              <a:rPr lang="he-IL" sz="5000">
                <a:solidFill>
                  <a:srgbClr val="000000"/>
                </a:solidFill>
                <a:latin typeface="Assistant"/>
                <a:ea typeface="Assistant"/>
                <a:cs typeface="Assistant"/>
                <a:sym typeface="Assistant"/>
                <a:rtl/>
              </a:rPr>
              <a:t>מלווה: עדי חדד</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0">
  <p:cSld>
    <p:bg>
      <p:bgPr>
        <a:solidFill>
          <a:srgbClr val="F9F8F5"/>
        </a:solidFill>
        <a:effectLst/>
      </p:bgPr>
    </p:bg>
    <p:spTree>
      <p:nvGrpSpPr>
        <p:cNvPr id="1" name=""/>
        <p:cNvGrpSpPr/>
        <p:nvPr/>
      </p:nvGrpSpPr>
      <p:grpSpPr>
        <a:xfrm>
          <a:off x="0" y="0"/>
          <a:ext cx="0" cy="0"/>
          <a:chOff x="0" y="0"/>
          <a:chExt cx="0" cy="0"/>
        </a:xfrm>
      </p:grpSpPr>
      <p:sp>
        <p:nvSpPr>
          <p:cNvPr id="2" name="TextBox 2"/>
          <p:cNvSpPr txBox="1"/>
          <p:nvPr/>
        </p:nvSpPr>
        <p:spPr>
          <a:xfrm>
            <a:off x="3467963" y="1076325"/>
            <a:ext cx="10276770" cy="1406525"/>
          </a:xfrm>
          <a:prstGeom prst="rect">
            <a:avLst/>
          </a:prstGeom>
        </p:spPr>
        <p:txBody>
          <a:bodyPr lIns="0" tIns="0" rIns="0" bIns="0" rtlCol="0" anchor="t">
            <a:spAutoFit/>
          </a:bodyPr>
          <a:lstStyle/>
          <a:p>
            <a:pPr algn="ctr" rtl="1">
              <a:lnSpc>
                <a:spcPts val="5500"/>
              </a:lnSpc>
            </a:pPr>
            <a:r>
              <a:rPr lang="he-IL" sz="5000" b="1">
                <a:solidFill>
                  <a:srgbClr val="000000"/>
                </a:solidFill>
                <a:latin typeface="Assistant Bold"/>
                <a:ea typeface="Assistant Bold"/>
                <a:cs typeface="Assistant Bold"/>
                <a:sym typeface="Assistant Bold"/>
                <a:rtl/>
              </a:rPr>
              <a:t>בריאות בחירום</a:t>
            </a:r>
          </a:p>
          <a:p>
            <a:pPr algn="ctr" rtl="1">
              <a:lnSpc>
                <a:spcPts val="5500"/>
              </a:lnSpc>
            </a:pPr>
            <a:r>
              <a:rPr lang="he-IL" sz="5000" b="1">
                <a:solidFill>
                  <a:srgbClr val="000000"/>
                </a:solidFill>
                <a:latin typeface="Assistant Bold"/>
                <a:ea typeface="Assistant Bold"/>
                <a:cs typeface="Assistant Bold"/>
                <a:sym typeface="Assistant Bold"/>
                <a:rtl/>
              </a:rPr>
              <a:t>נושאים עיקריים שעלו במיפוי</a:t>
            </a:r>
          </a:p>
        </p:txBody>
      </p:sp>
      <p:sp>
        <p:nvSpPr>
          <p:cNvPr id="3" name="TextBox 3"/>
          <p:cNvSpPr txBox="1"/>
          <p:nvPr/>
        </p:nvSpPr>
        <p:spPr>
          <a:xfrm>
            <a:off x="2740481" y="3708400"/>
            <a:ext cx="12807038" cy="2794000"/>
          </a:xfrm>
          <a:prstGeom prst="rect">
            <a:avLst/>
          </a:prstGeom>
        </p:spPr>
        <p:txBody>
          <a:bodyPr lIns="0" tIns="0" rIns="0" bIns="0" rtlCol="0" anchor="t">
            <a:spAutoFit/>
          </a:bodyPr>
          <a:lstStyle/>
          <a:p>
            <a:pPr marL="863599" lvl="1" indent="-431800" algn="r" rtl="1">
              <a:lnSpc>
                <a:spcPts val="5599"/>
              </a:lnSpc>
              <a:buFont typeface="Arial"/>
              <a:buChar char="•"/>
            </a:pPr>
            <a:r>
              <a:rPr lang="he-IL" sz="3999">
                <a:solidFill>
                  <a:srgbClr val="000000"/>
                </a:solidFill>
                <a:latin typeface="Assistant"/>
                <a:ea typeface="Assistant"/>
                <a:cs typeface="Assistant"/>
                <a:sym typeface="Assistant"/>
                <a:rtl/>
              </a:rPr>
              <a:t>היעדר גורם קבוע שמתחזק את הקשרים, התרגולת והידע בשני המצבים.</a:t>
            </a:r>
          </a:p>
          <a:p>
            <a:pPr marL="863599" lvl="1" indent="-431800" algn="r" rtl="1">
              <a:lnSpc>
                <a:spcPts val="5599"/>
              </a:lnSpc>
              <a:buFont typeface="Arial"/>
              <a:buChar char="•"/>
            </a:pPr>
            <a:r>
              <a:rPr lang="he-IL" sz="3999">
                <a:solidFill>
                  <a:srgbClr val="000000"/>
                </a:solidFill>
                <a:latin typeface="Assistant"/>
                <a:ea typeface="Assistant"/>
                <a:cs typeface="Assistant"/>
                <a:sym typeface="Assistant"/>
                <a:rtl/>
              </a:rPr>
              <a:t>קושי בהעברת עדכונים</a:t>
            </a:r>
          </a:p>
          <a:p>
            <a:pPr marL="863599" lvl="1" indent="-431800" algn="r" rtl="1">
              <a:lnSpc>
                <a:spcPts val="5599"/>
              </a:lnSpc>
              <a:buFont typeface="Arial"/>
              <a:buChar char="•"/>
            </a:pPr>
            <a:r>
              <a:rPr lang="he-IL" sz="3999">
                <a:solidFill>
                  <a:srgbClr val="000000"/>
                </a:solidFill>
                <a:latin typeface="Assistant"/>
                <a:ea typeface="Assistant"/>
                <a:cs typeface="Assistant"/>
                <a:sym typeface="Assistant"/>
                <a:rtl/>
              </a:rPr>
              <a:t>תחזוקת ציוד</a:t>
            </a:r>
          </a:p>
        </p:txBody>
      </p:sp>
      <p:sp>
        <p:nvSpPr>
          <p:cNvPr id="4" name="Freeform 4"/>
          <p:cNvSpPr/>
          <p:nvPr/>
        </p:nvSpPr>
        <p:spPr>
          <a:xfrm>
            <a:off x="12862368" y="1298977"/>
            <a:ext cx="1186489" cy="913597"/>
          </a:xfrm>
          <a:custGeom>
            <a:avLst/>
            <a:gdLst/>
            <a:ahLst/>
            <a:cxnLst/>
            <a:rect l="l" t="t" r="r" b="b"/>
            <a:pathLst>
              <a:path w="1186489" h="913597">
                <a:moveTo>
                  <a:pt x="0" y="0"/>
                </a:moveTo>
                <a:lnTo>
                  <a:pt x="1186489" y="0"/>
                </a:lnTo>
                <a:lnTo>
                  <a:pt x="1186489" y="913596"/>
                </a:lnTo>
                <a:lnTo>
                  <a:pt x="0" y="91359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he-IL"/>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21259" y="-177556"/>
            <a:ext cx="437756" cy="11399613"/>
            <a:chOff x="0" y="0"/>
            <a:chExt cx="115294" cy="3002367"/>
          </a:xfrm>
        </p:grpSpPr>
        <p:sp>
          <p:nvSpPr>
            <p:cNvPr id="3" name="Freeform 3"/>
            <p:cNvSpPr/>
            <p:nvPr/>
          </p:nvSpPr>
          <p:spPr>
            <a:xfrm>
              <a:off x="0" y="0"/>
              <a:ext cx="115294" cy="3002367"/>
            </a:xfrm>
            <a:custGeom>
              <a:avLst/>
              <a:gdLst/>
              <a:ahLst/>
              <a:cxnLst/>
              <a:rect l="l" t="t" r="r" b="b"/>
              <a:pathLst>
                <a:path w="115294" h="3002367">
                  <a:moveTo>
                    <a:pt x="0" y="0"/>
                  </a:moveTo>
                  <a:lnTo>
                    <a:pt x="115294" y="0"/>
                  </a:lnTo>
                  <a:lnTo>
                    <a:pt x="115294" y="3002367"/>
                  </a:lnTo>
                  <a:lnTo>
                    <a:pt x="0" y="3002367"/>
                  </a:lnTo>
                  <a:close/>
                </a:path>
              </a:pathLst>
            </a:custGeom>
            <a:solidFill>
              <a:srgbClr val="223443"/>
            </a:solidFill>
          </p:spPr>
          <p:txBody>
            <a:bodyPr/>
            <a:lstStyle/>
            <a:p>
              <a:endParaRPr lang="he-IL"/>
            </a:p>
          </p:txBody>
        </p:sp>
        <p:sp>
          <p:nvSpPr>
            <p:cNvPr id="4" name="TextBox 4"/>
            <p:cNvSpPr txBox="1"/>
            <p:nvPr/>
          </p:nvSpPr>
          <p:spPr>
            <a:xfrm>
              <a:off x="0" y="-47625"/>
              <a:ext cx="115294" cy="3049992"/>
            </a:xfrm>
            <a:prstGeom prst="rect">
              <a:avLst/>
            </a:prstGeom>
          </p:spPr>
          <p:txBody>
            <a:bodyPr lIns="50800" tIns="50800" rIns="50800" bIns="50800" rtlCol="0" anchor="ctr"/>
            <a:lstStyle/>
            <a:p>
              <a:pPr algn="ctr">
                <a:lnSpc>
                  <a:spcPts val="2659"/>
                </a:lnSpc>
              </a:pPr>
              <a:endParaRPr/>
            </a:p>
          </p:txBody>
        </p:sp>
      </p:grpSp>
      <p:pic>
        <p:nvPicPr>
          <p:cNvPr id="5" name="Picture 5"/>
          <p:cNvPicPr>
            <a:picLocks noChangeAspect="1"/>
          </p:cNvPicPr>
          <p:nvPr/>
        </p:nvPicPr>
        <p:blipFill>
          <a:blip r:embed="rId3"/>
          <a:stretch>
            <a:fillRect/>
          </a:stretch>
        </p:blipFill>
        <p:spPr>
          <a:xfrm>
            <a:off x="-2520554" y="853069"/>
            <a:ext cx="20052176" cy="10804077"/>
          </a:xfrm>
          <a:prstGeom prst="rect">
            <a:avLst/>
          </a:prstGeom>
        </p:spPr>
      </p:pic>
      <p:sp>
        <p:nvSpPr>
          <p:cNvPr id="6" name="TextBox 6"/>
          <p:cNvSpPr txBox="1"/>
          <p:nvPr/>
        </p:nvSpPr>
        <p:spPr>
          <a:xfrm>
            <a:off x="4486119" y="885825"/>
            <a:ext cx="12773181" cy="1236345"/>
          </a:xfrm>
          <a:prstGeom prst="rect">
            <a:avLst/>
          </a:prstGeom>
        </p:spPr>
        <p:txBody>
          <a:bodyPr lIns="0" tIns="0" rIns="0" bIns="0" rtlCol="0" anchor="t">
            <a:spAutoFit/>
          </a:bodyPr>
          <a:lstStyle/>
          <a:p>
            <a:pPr algn="r" rtl="1">
              <a:lnSpc>
                <a:spcPts val="10080"/>
              </a:lnSpc>
            </a:pPr>
            <a:r>
              <a:rPr lang="he-IL" sz="7200" b="1">
                <a:solidFill>
                  <a:srgbClr val="31356E"/>
                </a:solidFill>
                <a:latin typeface="Roboto Bold"/>
                <a:ea typeface="Roboto Bold"/>
                <a:cs typeface="Roboto Bold"/>
                <a:sym typeface="Roboto Bold"/>
                <a:rtl/>
              </a:rPr>
              <a:t>בריאות פיזית ונפשית ילדים</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0">
  <p:cSld>
    <p:bg>
      <p:bgPr>
        <a:solidFill>
          <a:srgbClr val="F9F8F5"/>
        </a:solidFill>
        <a:effectLst/>
      </p:bgPr>
    </p:bg>
    <p:spTree>
      <p:nvGrpSpPr>
        <p:cNvPr id="1" name=""/>
        <p:cNvGrpSpPr/>
        <p:nvPr/>
      </p:nvGrpSpPr>
      <p:grpSpPr>
        <a:xfrm>
          <a:off x="0" y="0"/>
          <a:ext cx="0" cy="0"/>
          <a:chOff x="0" y="0"/>
          <a:chExt cx="0" cy="0"/>
        </a:xfrm>
      </p:grpSpPr>
      <p:sp>
        <p:nvSpPr>
          <p:cNvPr id="2" name="TextBox 2"/>
          <p:cNvSpPr txBox="1"/>
          <p:nvPr/>
        </p:nvSpPr>
        <p:spPr>
          <a:xfrm>
            <a:off x="3004342" y="1076325"/>
            <a:ext cx="11352073" cy="1406525"/>
          </a:xfrm>
          <a:prstGeom prst="rect">
            <a:avLst/>
          </a:prstGeom>
        </p:spPr>
        <p:txBody>
          <a:bodyPr lIns="0" tIns="0" rIns="0" bIns="0" rtlCol="0" anchor="t">
            <a:spAutoFit/>
          </a:bodyPr>
          <a:lstStyle/>
          <a:p>
            <a:pPr algn="ctr" rtl="1">
              <a:lnSpc>
                <a:spcPts val="5500"/>
              </a:lnSpc>
            </a:pPr>
            <a:r>
              <a:rPr lang="he-IL" sz="5000" b="1">
                <a:solidFill>
                  <a:srgbClr val="000000"/>
                </a:solidFill>
                <a:latin typeface="Assistant Bold"/>
                <a:ea typeface="Assistant Bold"/>
                <a:cs typeface="Assistant Bold"/>
                <a:sym typeface="Assistant Bold"/>
                <a:rtl/>
              </a:rPr>
              <a:t>בריאות בחירום</a:t>
            </a:r>
          </a:p>
          <a:p>
            <a:pPr algn="ctr" rtl="1">
              <a:lnSpc>
                <a:spcPts val="5500"/>
              </a:lnSpc>
            </a:pPr>
            <a:r>
              <a:rPr lang="he-IL" sz="5000" b="1">
                <a:solidFill>
                  <a:srgbClr val="000000"/>
                </a:solidFill>
                <a:latin typeface="Assistant Bold"/>
                <a:ea typeface="Assistant Bold"/>
                <a:cs typeface="Assistant Bold"/>
                <a:sym typeface="Assistant Bold"/>
                <a:rtl/>
              </a:rPr>
              <a:t>בחרו שאלה אחת</a:t>
            </a:r>
          </a:p>
        </p:txBody>
      </p:sp>
      <p:sp>
        <p:nvSpPr>
          <p:cNvPr id="3" name="TextBox 3"/>
          <p:cNvSpPr txBox="1"/>
          <p:nvPr/>
        </p:nvSpPr>
        <p:spPr>
          <a:xfrm>
            <a:off x="2082391" y="3400425"/>
            <a:ext cx="14571041" cy="3190875"/>
          </a:xfrm>
          <a:prstGeom prst="rect">
            <a:avLst/>
          </a:prstGeom>
        </p:spPr>
        <p:txBody>
          <a:bodyPr lIns="0" tIns="0" rIns="0" bIns="0" rtlCol="0" anchor="t">
            <a:spAutoFit/>
          </a:bodyPr>
          <a:lstStyle/>
          <a:p>
            <a:pPr algn="r" rtl="1">
              <a:lnSpc>
                <a:spcPts val="4200"/>
              </a:lnSpc>
            </a:pPr>
            <a:endParaRPr/>
          </a:p>
          <a:p>
            <a:pPr marL="647700" lvl="1" indent="-323850" algn="r" rtl="1">
              <a:lnSpc>
                <a:spcPts val="4200"/>
              </a:lnSpc>
              <a:buFont typeface="Arial"/>
              <a:buChar char="•"/>
            </a:pPr>
            <a:r>
              <a:rPr lang="he-IL" sz="3000">
                <a:solidFill>
                  <a:srgbClr val="000000"/>
                </a:solidFill>
                <a:latin typeface="Assistant"/>
                <a:ea typeface="Assistant"/>
                <a:cs typeface="Assistant"/>
                <a:sym typeface="Assistant"/>
                <a:rtl/>
              </a:rPr>
              <a:t>הערה או שאלה שעולה לי ביחס לדגשים מהמיפוי שהוצגו? </a:t>
            </a:r>
          </a:p>
          <a:p>
            <a:pPr marL="647700" lvl="1" indent="-323850" algn="r" rtl="1">
              <a:lnSpc>
                <a:spcPts val="4200"/>
              </a:lnSpc>
              <a:buFont typeface="Arial"/>
              <a:buChar char="•"/>
            </a:pPr>
            <a:r>
              <a:rPr lang="he-IL" sz="3000">
                <a:solidFill>
                  <a:srgbClr val="000000"/>
                </a:solidFill>
                <a:latin typeface="Assistant"/>
                <a:ea typeface="Assistant"/>
                <a:cs typeface="Assistant"/>
                <a:sym typeface="Assistant"/>
                <a:rtl/>
              </a:rPr>
              <a:t>על פי הנושאים שעלו במיפוי, מהו לדעתך הפער המשמעותי ביותר שצריך להעמיק בו ולמצוא מענים עבורו?</a:t>
            </a:r>
          </a:p>
          <a:p>
            <a:pPr marL="647700" lvl="1" indent="-323850" algn="r" rtl="1">
              <a:lnSpc>
                <a:spcPts val="4200"/>
              </a:lnSpc>
              <a:buFont typeface="Arial"/>
              <a:buChar char="•"/>
            </a:pPr>
            <a:r>
              <a:rPr lang="he-IL" sz="3000">
                <a:solidFill>
                  <a:srgbClr val="000000"/>
                </a:solidFill>
                <a:latin typeface="Assistant"/>
                <a:ea typeface="Assistant"/>
                <a:cs typeface="Assistant"/>
                <a:sym typeface="Assistant"/>
                <a:rtl/>
              </a:rPr>
              <a:t>מה אנחנו צריכים ו/או את מי אנחנו צריכים כדי לגבש מענים ישימים להשגת היעדים שלנו?</a:t>
            </a:r>
          </a:p>
          <a:p>
            <a:pPr algn="r" rtl="1">
              <a:lnSpc>
                <a:spcPts val="4200"/>
              </a:lnSpc>
            </a:pPr>
            <a:endParaRPr lang="he-IL" sz="3000">
              <a:solidFill>
                <a:srgbClr val="000000"/>
              </a:solidFill>
              <a:latin typeface="Assistant"/>
              <a:ea typeface="Assistant"/>
              <a:cs typeface="Assistant"/>
              <a:sym typeface="Assistant"/>
              <a:rtl/>
            </a:endParaRPr>
          </a:p>
        </p:txBody>
      </p:sp>
      <p:sp>
        <p:nvSpPr>
          <p:cNvPr id="4" name="Freeform 4"/>
          <p:cNvSpPr/>
          <p:nvPr/>
        </p:nvSpPr>
        <p:spPr>
          <a:xfrm>
            <a:off x="12396403" y="1298977"/>
            <a:ext cx="1186489" cy="913597"/>
          </a:xfrm>
          <a:custGeom>
            <a:avLst/>
            <a:gdLst/>
            <a:ahLst/>
            <a:cxnLst/>
            <a:rect l="l" t="t" r="r" b="b"/>
            <a:pathLst>
              <a:path w="1186489" h="913597">
                <a:moveTo>
                  <a:pt x="0" y="0"/>
                </a:moveTo>
                <a:lnTo>
                  <a:pt x="1186489" y="0"/>
                </a:lnTo>
                <a:lnTo>
                  <a:pt x="1186489" y="913596"/>
                </a:lnTo>
                <a:lnTo>
                  <a:pt x="0" y="91359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he-IL"/>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8E8E8">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extBox 2"/>
          <p:cNvSpPr txBox="1"/>
          <p:nvPr/>
        </p:nvSpPr>
        <p:spPr>
          <a:xfrm>
            <a:off x="4469372" y="4192270"/>
            <a:ext cx="7547967" cy="951230"/>
          </a:xfrm>
          <a:prstGeom prst="rect">
            <a:avLst/>
          </a:prstGeom>
        </p:spPr>
        <p:txBody>
          <a:bodyPr lIns="0" tIns="0" rIns="0" bIns="0" rtlCol="0" anchor="t">
            <a:spAutoFit/>
          </a:bodyPr>
          <a:lstStyle/>
          <a:p>
            <a:pPr marL="0" lvl="0" indent="0" algn="r" rtl="1">
              <a:lnSpc>
                <a:spcPts val="7209"/>
              </a:lnSpc>
              <a:spcBef>
                <a:spcPct val="0"/>
              </a:spcBef>
            </a:pPr>
            <a:r>
              <a:rPr lang="he-IL" sz="6999" b="1" spc="-83">
                <a:solidFill>
                  <a:srgbClr val="04588C"/>
                </a:solidFill>
                <a:latin typeface="Assistant Bold"/>
                <a:ea typeface="Assistant Bold"/>
                <a:cs typeface="Assistant Bold"/>
                <a:sym typeface="Assistant Bold"/>
                <a:rtl/>
              </a:rPr>
              <a:t>חזרה למליאה</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8E8E8">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extBox 2"/>
          <p:cNvSpPr txBox="1"/>
          <p:nvPr/>
        </p:nvSpPr>
        <p:spPr>
          <a:xfrm>
            <a:off x="1292891" y="3340100"/>
            <a:ext cx="15702217" cy="2625725"/>
          </a:xfrm>
          <a:prstGeom prst="rect">
            <a:avLst/>
          </a:prstGeom>
        </p:spPr>
        <p:txBody>
          <a:bodyPr lIns="0" tIns="0" rIns="0" bIns="0" rtlCol="0" anchor="t">
            <a:spAutoFit/>
          </a:bodyPr>
          <a:lstStyle/>
          <a:p>
            <a:pPr marL="2159001" lvl="2" indent="-719667" algn="r" rtl="1">
              <a:lnSpc>
                <a:spcPts val="7000"/>
              </a:lnSpc>
              <a:buFont typeface="Arial"/>
              <a:buChar char="⚬"/>
            </a:pPr>
            <a:r>
              <a:rPr lang="he-IL" sz="5000" u="none" strike="noStrike">
                <a:solidFill>
                  <a:srgbClr val="000000"/>
                </a:solidFill>
                <a:latin typeface="Assistant"/>
                <a:ea typeface="Assistant"/>
                <a:cs typeface="Assistant"/>
                <a:sym typeface="Assistant"/>
                <a:rtl/>
              </a:rPr>
              <a:t>מפגש ראשון של צוותי העבודה- מאי/יוני</a:t>
            </a:r>
          </a:p>
          <a:p>
            <a:pPr marL="2159001" lvl="2" indent="-719667" algn="r" rtl="1">
              <a:lnSpc>
                <a:spcPts val="7000"/>
              </a:lnSpc>
              <a:buFont typeface="Arial"/>
              <a:buChar char="⚬"/>
            </a:pPr>
            <a:r>
              <a:rPr lang="he-IL" sz="5000" u="none" strike="noStrike">
                <a:solidFill>
                  <a:srgbClr val="000000"/>
                </a:solidFill>
                <a:latin typeface="Assistant"/>
                <a:ea typeface="Assistant"/>
                <a:cs typeface="Assistant"/>
                <a:sym typeface="Assistant"/>
                <a:rtl/>
              </a:rPr>
              <a:t>מפגש שני של צוותי העבודה- יולי</a:t>
            </a:r>
          </a:p>
          <a:p>
            <a:pPr marL="2159001" lvl="2" indent="-719667" algn="r" rtl="1">
              <a:lnSpc>
                <a:spcPts val="7000"/>
              </a:lnSpc>
              <a:buFont typeface="Arial"/>
              <a:buChar char="⚬"/>
            </a:pPr>
            <a:r>
              <a:rPr lang="he-IL" sz="5000" u="none" strike="noStrike">
                <a:solidFill>
                  <a:srgbClr val="000000"/>
                </a:solidFill>
                <a:latin typeface="Assistant"/>
                <a:ea typeface="Assistant"/>
                <a:cs typeface="Assistant"/>
                <a:sym typeface="Assistant"/>
                <a:rtl/>
              </a:rPr>
              <a:t>ועדת היגוי להצגת התכנית והמהלכים- ספטמבר</a:t>
            </a:r>
          </a:p>
        </p:txBody>
      </p:sp>
      <p:sp>
        <p:nvSpPr>
          <p:cNvPr id="3" name="TextBox 3"/>
          <p:cNvSpPr txBox="1"/>
          <p:nvPr/>
        </p:nvSpPr>
        <p:spPr>
          <a:xfrm>
            <a:off x="6548292" y="1429028"/>
            <a:ext cx="7547967" cy="951230"/>
          </a:xfrm>
          <a:prstGeom prst="rect">
            <a:avLst/>
          </a:prstGeom>
        </p:spPr>
        <p:txBody>
          <a:bodyPr lIns="0" tIns="0" rIns="0" bIns="0" rtlCol="0" anchor="t">
            <a:spAutoFit/>
          </a:bodyPr>
          <a:lstStyle/>
          <a:p>
            <a:pPr marL="0" lvl="0" indent="0" algn="r" rtl="1">
              <a:lnSpc>
                <a:spcPts val="7209"/>
              </a:lnSpc>
              <a:spcBef>
                <a:spcPct val="0"/>
              </a:spcBef>
            </a:pPr>
            <a:r>
              <a:rPr lang="he-IL" sz="6999" b="1" spc="-83">
                <a:solidFill>
                  <a:srgbClr val="04588C"/>
                </a:solidFill>
                <a:latin typeface="Assistant Bold"/>
                <a:ea typeface="Assistant Bold"/>
                <a:cs typeface="Assistant Bold"/>
                <a:sym typeface="Assistant Bold"/>
                <a:rtl/>
              </a:rPr>
              <a:t>צעדים להמשך</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8E8E8">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extBox 2"/>
          <p:cNvSpPr txBox="1"/>
          <p:nvPr/>
        </p:nvSpPr>
        <p:spPr>
          <a:xfrm>
            <a:off x="5795579" y="4484747"/>
            <a:ext cx="7547967" cy="951230"/>
          </a:xfrm>
          <a:prstGeom prst="rect">
            <a:avLst/>
          </a:prstGeom>
        </p:spPr>
        <p:txBody>
          <a:bodyPr lIns="0" tIns="0" rIns="0" bIns="0" rtlCol="0" anchor="t">
            <a:spAutoFit/>
          </a:bodyPr>
          <a:lstStyle/>
          <a:p>
            <a:pPr marL="0" lvl="0" indent="0" algn="ctr" rtl="1">
              <a:lnSpc>
                <a:spcPts val="7209"/>
              </a:lnSpc>
              <a:spcBef>
                <a:spcPct val="0"/>
              </a:spcBef>
            </a:pPr>
            <a:r>
              <a:rPr lang="he-IL" sz="6999" b="1" spc="-83">
                <a:solidFill>
                  <a:srgbClr val="04588C"/>
                </a:solidFill>
                <a:latin typeface="Assistant Bold"/>
                <a:ea typeface="Assistant Bold"/>
                <a:cs typeface="Assistant Bold"/>
                <a:sym typeface="Assistant Bold"/>
                <a:rtl/>
              </a:rPr>
              <a:t>בהצלחה</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166" b="-9166"/>
            </a:stretch>
          </a:blipFill>
        </p:spPr>
        <p:txBody>
          <a:bodyPr/>
          <a:lstStyle/>
          <a:p>
            <a:endParaRPr lang="he-IL"/>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889165" y="4919109"/>
            <a:ext cx="3734503" cy="4057916"/>
          </a:xfrm>
          <a:custGeom>
            <a:avLst/>
            <a:gdLst/>
            <a:ahLst/>
            <a:cxnLst/>
            <a:rect l="l" t="t" r="r" b="b"/>
            <a:pathLst>
              <a:path w="3734503" h="4057916">
                <a:moveTo>
                  <a:pt x="0" y="0"/>
                </a:moveTo>
                <a:lnTo>
                  <a:pt x="3734503" y="0"/>
                </a:lnTo>
                <a:lnTo>
                  <a:pt x="3734503" y="4057916"/>
                </a:lnTo>
                <a:lnTo>
                  <a:pt x="0" y="4057916"/>
                </a:lnTo>
                <a:lnTo>
                  <a:pt x="0" y="0"/>
                </a:lnTo>
                <a:close/>
              </a:path>
            </a:pathLst>
          </a:custGeom>
          <a:blipFill>
            <a:blip r:embed="rId3"/>
            <a:stretch>
              <a:fillRect/>
            </a:stretch>
          </a:blipFill>
        </p:spPr>
        <p:txBody>
          <a:bodyPr/>
          <a:lstStyle/>
          <a:p>
            <a:endParaRPr lang="he-IL"/>
          </a:p>
        </p:txBody>
      </p:sp>
      <p:sp>
        <p:nvSpPr>
          <p:cNvPr id="3" name="Freeform 3"/>
          <p:cNvSpPr/>
          <p:nvPr/>
        </p:nvSpPr>
        <p:spPr>
          <a:xfrm rot="-5400000">
            <a:off x="4145131" y="-481419"/>
            <a:ext cx="5321651" cy="10801056"/>
          </a:xfrm>
          <a:custGeom>
            <a:avLst/>
            <a:gdLst/>
            <a:ahLst/>
            <a:cxnLst/>
            <a:rect l="l" t="t" r="r" b="b"/>
            <a:pathLst>
              <a:path w="5321651" h="10801056">
                <a:moveTo>
                  <a:pt x="0" y="0"/>
                </a:moveTo>
                <a:lnTo>
                  <a:pt x="5321651" y="0"/>
                </a:lnTo>
                <a:lnTo>
                  <a:pt x="5321651" y="10801056"/>
                </a:lnTo>
                <a:lnTo>
                  <a:pt x="0" y="10801056"/>
                </a:lnTo>
                <a:lnTo>
                  <a:pt x="0" y="0"/>
                </a:lnTo>
                <a:close/>
              </a:path>
            </a:pathLst>
          </a:custGeom>
          <a:blipFill>
            <a:blip r:embed="rId4"/>
            <a:stretch>
              <a:fillRect l="-10012" t="-5592" b="-5592"/>
            </a:stretch>
          </a:blipFill>
        </p:spPr>
        <p:txBody>
          <a:bodyPr/>
          <a:lstStyle/>
          <a:p>
            <a:endParaRPr lang="he-IL"/>
          </a:p>
        </p:txBody>
      </p:sp>
      <p:sp>
        <p:nvSpPr>
          <p:cNvPr id="4" name="TextBox 4"/>
          <p:cNvSpPr txBox="1"/>
          <p:nvPr/>
        </p:nvSpPr>
        <p:spPr>
          <a:xfrm>
            <a:off x="3462641" y="6650570"/>
            <a:ext cx="2256830" cy="537845"/>
          </a:xfrm>
          <a:prstGeom prst="rect">
            <a:avLst/>
          </a:prstGeom>
        </p:spPr>
        <p:txBody>
          <a:bodyPr lIns="0" tIns="0" rIns="0" bIns="0" rtlCol="0" anchor="t">
            <a:spAutoFit/>
          </a:bodyPr>
          <a:lstStyle/>
          <a:p>
            <a:pPr algn="ctr" rtl="1">
              <a:lnSpc>
                <a:spcPts val="4480"/>
              </a:lnSpc>
            </a:pPr>
            <a:r>
              <a:rPr lang="he-IL" sz="3200" b="1">
                <a:solidFill>
                  <a:srgbClr val="000000"/>
                </a:solidFill>
                <a:latin typeface="Assistant Bold"/>
                <a:ea typeface="Assistant Bold"/>
                <a:cs typeface="Assistant Bold"/>
                <a:sym typeface="Assistant Bold"/>
                <a:rtl/>
              </a:rPr>
              <a:t>מרחב ומערכת</a:t>
            </a:r>
          </a:p>
        </p:txBody>
      </p:sp>
      <p:sp>
        <p:nvSpPr>
          <p:cNvPr id="5" name="Freeform 5"/>
          <p:cNvSpPr/>
          <p:nvPr/>
        </p:nvSpPr>
        <p:spPr>
          <a:xfrm>
            <a:off x="5145994" y="2890151"/>
            <a:ext cx="3734503" cy="4057916"/>
          </a:xfrm>
          <a:custGeom>
            <a:avLst/>
            <a:gdLst/>
            <a:ahLst/>
            <a:cxnLst/>
            <a:rect l="l" t="t" r="r" b="b"/>
            <a:pathLst>
              <a:path w="3734503" h="4057916">
                <a:moveTo>
                  <a:pt x="0" y="0"/>
                </a:moveTo>
                <a:lnTo>
                  <a:pt x="3734503" y="0"/>
                </a:lnTo>
                <a:lnTo>
                  <a:pt x="3734503" y="4057916"/>
                </a:lnTo>
                <a:lnTo>
                  <a:pt x="0" y="4057916"/>
                </a:lnTo>
                <a:lnTo>
                  <a:pt x="0" y="0"/>
                </a:lnTo>
                <a:close/>
              </a:path>
            </a:pathLst>
          </a:custGeom>
          <a:blipFill>
            <a:blip r:embed="rId3"/>
            <a:stretch>
              <a:fillRect/>
            </a:stretch>
          </a:blipFill>
        </p:spPr>
        <p:txBody>
          <a:bodyPr/>
          <a:lstStyle/>
          <a:p>
            <a:endParaRPr lang="he-IL"/>
          </a:p>
        </p:txBody>
      </p:sp>
      <p:sp>
        <p:nvSpPr>
          <p:cNvPr id="6" name="Freeform 6"/>
          <p:cNvSpPr/>
          <p:nvPr/>
        </p:nvSpPr>
        <p:spPr>
          <a:xfrm>
            <a:off x="7080925" y="4919109"/>
            <a:ext cx="3734503" cy="4057916"/>
          </a:xfrm>
          <a:custGeom>
            <a:avLst/>
            <a:gdLst/>
            <a:ahLst/>
            <a:cxnLst/>
            <a:rect l="l" t="t" r="r" b="b"/>
            <a:pathLst>
              <a:path w="3734503" h="4057916">
                <a:moveTo>
                  <a:pt x="0" y="0"/>
                </a:moveTo>
                <a:lnTo>
                  <a:pt x="3734503" y="0"/>
                </a:lnTo>
                <a:lnTo>
                  <a:pt x="3734503" y="4057916"/>
                </a:lnTo>
                <a:lnTo>
                  <a:pt x="0" y="4057916"/>
                </a:lnTo>
                <a:lnTo>
                  <a:pt x="0" y="0"/>
                </a:lnTo>
                <a:close/>
              </a:path>
            </a:pathLst>
          </a:custGeom>
          <a:blipFill>
            <a:blip r:embed="rId3"/>
            <a:stretch>
              <a:fillRect/>
            </a:stretch>
          </a:blipFill>
        </p:spPr>
        <p:txBody>
          <a:bodyPr/>
          <a:lstStyle/>
          <a:p>
            <a:endParaRPr lang="he-IL"/>
          </a:p>
        </p:txBody>
      </p:sp>
      <p:sp>
        <p:nvSpPr>
          <p:cNvPr id="7" name="Freeform 7"/>
          <p:cNvSpPr/>
          <p:nvPr/>
        </p:nvSpPr>
        <p:spPr>
          <a:xfrm>
            <a:off x="13599428" y="289959"/>
            <a:ext cx="9377144" cy="9258300"/>
          </a:xfrm>
          <a:custGeom>
            <a:avLst/>
            <a:gdLst/>
            <a:ahLst/>
            <a:cxnLst/>
            <a:rect l="l" t="t" r="r" b="b"/>
            <a:pathLst>
              <a:path w="9377144" h="9258300">
                <a:moveTo>
                  <a:pt x="0" y="0"/>
                </a:moveTo>
                <a:lnTo>
                  <a:pt x="9377144" y="0"/>
                </a:lnTo>
                <a:lnTo>
                  <a:pt x="9377144" y="9258300"/>
                </a:lnTo>
                <a:lnTo>
                  <a:pt x="0" y="9258300"/>
                </a:lnTo>
                <a:lnTo>
                  <a:pt x="0" y="0"/>
                </a:lnTo>
                <a:close/>
              </a:path>
            </a:pathLst>
          </a:custGeom>
          <a:blipFill>
            <a:blip r:embed="rId5">
              <a:alphaModFix amt="44999"/>
            </a:blip>
            <a:stretch>
              <a:fillRect l="-24049" r="-24049"/>
            </a:stretch>
          </a:blipFill>
        </p:spPr>
        <p:txBody>
          <a:bodyPr/>
          <a:lstStyle/>
          <a:p>
            <a:endParaRPr lang="he-IL"/>
          </a:p>
        </p:txBody>
      </p:sp>
      <p:sp>
        <p:nvSpPr>
          <p:cNvPr id="8" name="TextBox 8"/>
          <p:cNvSpPr txBox="1"/>
          <p:nvPr/>
        </p:nvSpPr>
        <p:spPr>
          <a:xfrm>
            <a:off x="5968770" y="4381264"/>
            <a:ext cx="2088952" cy="537845"/>
          </a:xfrm>
          <a:prstGeom prst="rect">
            <a:avLst/>
          </a:prstGeom>
        </p:spPr>
        <p:txBody>
          <a:bodyPr lIns="0" tIns="0" rIns="0" bIns="0" rtlCol="0" anchor="t">
            <a:spAutoFit/>
          </a:bodyPr>
          <a:lstStyle/>
          <a:p>
            <a:pPr marL="0" lvl="0" indent="0" algn="ctr" rtl="1">
              <a:lnSpc>
                <a:spcPts val="4480"/>
              </a:lnSpc>
              <a:spcBef>
                <a:spcPct val="0"/>
              </a:spcBef>
            </a:pPr>
            <a:r>
              <a:rPr lang="he-IL" sz="3200" b="1" u="none" strike="noStrike">
                <a:solidFill>
                  <a:srgbClr val="000000"/>
                </a:solidFill>
                <a:latin typeface="Assistant Bold"/>
                <a:ea typeface="Assistant Bold"/>
                <a:cs typeface="Assistant Bold"/>
                <a:sym typeface="Assistant Bold"/>
                <a:rtl/>
              </a:rPr>
              <a:t>פרט ומשפחה</a:t>
            </a:r>
          </a:p>
        </p:txBody>
      </p:sp>
      <p:sp>
        <p:nvSpPr>
          <p:cNvPr id="9" name="TextBox 9"/>
          <p:cNvSpPr txBox="1"/>
          <p:nvPr/>
        </p:nvSpPr>
        <p:spPr>
          <a:xfrm>
            <a:off x="7875771" y="6817194"/>
            <a:ext cx="2144812" cy="613410"/>
          </a:xfrm>
          <a:prstGeom prst="rect">
            <a:avLst/>
          </a:prstGeom>
        </p:spPr>
        <p:txBody>
          <a:bodyPr lIns="0" tIns="0" rIns="0" bIns="0" rtlCol="0" anchor="t">
            <a:spAutoFit/>
          </a:bodyPr>
          <a:lstStyle/>
          <a:p>
            <a:pPr algn="ctr" rtl="1">
              <a:lnSpc>
                <a:spcPts val="5040"/>
              </a:lnSpc>
            </a:pPr>
            <a:r>
              <a:rPr lang="he-IL" sz="3600" b="1">
                <a:solidFill>
                  <a:srgbClr val="000000"/>
                </a:solidFill>
                <a:latin typeface="Assistant Bold"/>
                <a:ea typeface="Assistant Bold"/>
                <a:cs typeface="Assistant Bold"/>
                <a:sym typeface="Assistant Bold"/>
                <a:rtl/>
              </a:rPr>
              <a:t>קהילה וישוב</a:t>
            </a:r>
          </a:p>
        </p:txBody>
      </p:sp>
      <p:sp>
        <p:nvSpPr>
          <p:cNvPr id="10" name="TextBox 10"/>
          <p:cNvSpPr txBox="1"/>
          <p:nvPr/>
        </p:nvSpPr>
        <p:spPr>
          <a:xfrm>
            <a:off x="11413526" y="6275497"/>
            <a:ext cx="1348733" cy="613410"/>
          </a:xfrm>
          <a:prstGeom prst="rect">
            <a:avLst/>
          </a:prstGeom>
        </p:spPr>
        <p:txBody>
          <a:bodyPr wrap="square" lIns="0" tIns="0" rIns="0" bIns="0" rtlCol="0" anchor="t">
            <a:spAutoFit/>
          </a:bodyPr>
          <a:lstStyle/>
          <a:p>
            <a:pPr algn="ctr" rtl="1">
              <a:lnSpc>
                <a:spcPts val="5040"/>
              </a:lnSpc>
            </a:pPr>
            <a:r>
              <a:rPr lang="he-IL" sz="3600" b="1" dirty="0">
                <a:solidFill>
                  <a:srgbClr val="0E4BB9"/>
                </a:solidFill>
                <a:latin typeface="Assistant Bold"/>
                <a:ea typeface="Assistant Bold"/>
                <a:cs typeface="Assistant Bold"/>
                <a:sym typeface="Assistant Bold"/>
                <a:rtl/>
              </a:rPr>
              <a:t>מניעה</a:t>
            </a:r>
          </a:p>
        </p:txBody>
      </p:sp>
      <p:sp>
        <p:nvSpPr>
          <p:cNvPr id="11" name="TextBox 11"/>
          <p:cNvSpPr txBox="1"/>
          <p:nvPr/>
        </p:nvSpPr>
        <p:spPr>
          <a:xfrm>
            <a:off x="5612592" y="1393691"/>
            <a:ext cx="2936665" cy="602473"/>
          </a:xfrm>
          <a:prstGeom prst="rect">
            <a:avLst/>
          </a:prstGeom>
        </p:spPr>
        <p:txBody>
          <a:bodyPr wrap="square" lIns="0" tIns="0" rIns="0" bIns="0" rtlCol="0" anchor="t">
            <a:spAutoFit/>
          </a:bodyPr>
          <a:lstStyle/>
          <a:p>
            <a:pPr algn="ctr" rtl="1">
              <a:lnSpc>
                <a:spcPts val="5040"/>
              </a:lnSpc>
            </a:pPr>
            <a:r>
              <a:rPr lang="he-IL" sz="3600" b="1" dirty="0">
                <a:solidFill>
                  <a:srgbClr val="0E4BB9"/>
                </a:solidFill>
                <a:latin typeface="Assistant Bold"/>
                <a:ea typeface="Assistant Bold"/>
                <a:cs typeface="Assistant Bold"/>
                <a:sym typeface="Assistant Bold"/>
                <a:rtl/>
              </a:rPr>
              <a:t>איתור ואבחון</a:t>
            </a:r>
          </a:p>
        </p:txBody>
      </p:sp>
      <p:sp>
        <p:nvSpPr>
          <p:cNvPr id="12" name="TextBox 12"/>
          <p:cNvSpPr txBox="1"/>
          <p:nvPr/>
        </p:nvSpPr>
        <p:spPr>
          <a:xfrm>
            <a:off x="316932" y="6275497"/>
            <a:ext cx="989409" cy="613410"/>
          </a:xfrm>
          <a:prstGeom prst="rect">
            <a:avLst/>
          </a:prstGeom>
        </p:spPr>
        <p:txBody>
          <a:bodyPr lIns="0" tIns="0" rIns="0" bIns="0" rtlCol="0" anchor="t">
            <a:spAutoFit/>
          </a:bodyPr>
          <a:lstStyle/>
          <a:p>
            <a:pPr algn="ctr" rtl="1">
              <a:lnSpc>
                <a:spcPts val="5040"/>
              </a:lnSpc>
            </a:pPr>
            <a:r>
              <a:rPr lang="he-IL" sz="3600" b="1">
                <a:solidFill>
                  <a:srgbClr val="0E4BB9"/>
                </a:solidFill>
                <a:latin typeface="Assistant Bold"/>
                <a:ea typeface="Assistant Bold"/>
                <a:cs typeface="Assistant Bold"/>
                <a:sym typeface="Assistant Bold"/>
                <a:rtl/>
              </a:rPr>
              <a:t>טיפול</a:t>
            </a:r>
          </a:p>
        </p:txBody>
      </p:sp>
      <p:sp>
        <p:nvSpPr>
          <p:cNvPr id="13" name="TextBox 13"/>
          <p:cNvSpPr txBox="1"/>
          <p:nvPr/>
        </p:nvSpPr>
        <p:spPr>
          <a:xfrm>
            <a:off x="3462641" y="179984"/>
            <a:ext cx="7850086" cy="883285"/>
          </a:xfrm>
          <a:prstGeom prst="rect">
            <a:avLst/>
          </a:prstGeom>
        </p:spPr>
        <p:txBody>
          <a:bodyPr lIns="0" tIns="0" rIns="0" bIns="0" rtlCol="0" anchor="t">
            <a:spAutoFit/>
          </a:bodyPr>
          <a:lstStyle/>
          <a:p>
            <a:pPr marL="0" lvl="0" indent="0" algn="r" rtl="1">
              <a:lnSpc>
                <a:spcPts val="6695"/>
              </a:lnSpc>
            </a:pPr>
            <a:r>
              <a:rPr lang="he-IL" sz="6500" b="1" spc="-78">
                <a:solidFill>
                  <a:srgbClr val="04588C"/>
                </a:solidFill>
                <a:latin typeface="Assistant Bold"/>
                <a:ea typeface="Assistant Bold"/>
                <a:cs typeface="Assistant Bold"/>
                <a:sym typeface="Assistant Bold"/>
                <a:rtl/>
              </a:rPr>
              <a:t>בריאות- מערכת משולבת</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8E8E8">
                <a:alpha val="100000"/>
              </a:srgbClr>
            </a:gs>
          </a:gsLst>
          <a:lin ang="2100000"/>
        </a:gradFill>
        <a:effectLst/>
      </p:bgPr>
    </p:bg>
    <p:spTree>
      <p:nvGrpSpPr>
        <p:cNvPr id="1" name=""/>
        <p:cNvGrpSpPr/>
        <p:nvPr/>
      </p:nvGrpSpPr>
      <p:grpSpPr>
        <a:xfrm>
          <a:off x="0" y="0"/>
          <a:ext cx="0" cy="0"/>
          <a:chOff x="0" y="0"/>
          <a:chExt cx="0" cy="0"/>
        </a:xfrm>
      </p:grpSpPr>
      <p:sp>
        <p:nvSpPr>
          <p:cNvPr id="2" name="Freeform 2"/>
          <p:cNvSpPr/>
          <p:nvPr/>
        </p:nvSpPr>
        <p:spPr>
          <a:xfrm>
            <a:off x="0" y="7607764"/>
            <a:ext cx="20444687" cy="3301071"/>
          </a:xfrm>
          <a:custGeom>
            <a:avLst/>
            <a:gdLst/>
            <a:ahLst/>
            <a:cxnLst/>
            <a:rect l="l" t="t" r="r" b="b"/>
            <a:pathLst>
              <a:path w="20444687" h="3301071">
                <a:moveTo>
                  <a:pt x="0" y="0"/>
                </a:moveTo>
                <a:lnTo>
                  <a:pt x="20444687" y="0"/>
                </a:lnTo>
                <a:lnTo>
                  <a:pt x="20444687" y="3301072"/>
                </a:lnTo>
                <a:lnTo>
                  <a:pt x="0" y="3301072"/>
                </a:lnTo>
                <a:lnTo>
                  <a:pt x="0" y="0"/>
                </a:lnTo>
                <a:close/>
              </a:path>
            </a:pathLst>
          </a:custGeom>
          <a:blipFill>
            <a:blip r:embed="rId3">
              <a:alphaModFix amt="32999"/>
            </a:blip>
            <a:stretch>
              <a:fillRect t="-215237" b="-17655"/>
            </a:stretch>
          </a:blipFill>
        </p:spPr>
        <p:txBody>
          <a:bodyPr/>
          <a:lstStyle/>
          <a:p>
            <a:endParaRPr lang="he-IL"/>
          </a:p>
        </p:txBody>
      </p:sp>
      <p:sp>
        <p:nvSpPr>
          <p:cNvPr id="3" name="TextBox 3"/>
          <p:cNvSpPr txBox="1"/>
          <p:nvPr/>
        </p:nvSpPr>
        <p:spPr>
          <a:xfrm>
            <a:off x="804065" y="2007336"/>
            <a:ext cx="16679869" cy="5170170"/>
          </a:xfrm>
          <a:prstGeom prst="rect">
            <a:avLst/>
          </a:prstGeom>
        </p:spPr>
        <p:txBody>
          <a:bodyPr lIns="0" tIns="0" rIns="0" bIns="0" rtlCol="0" anchor="t">
            <a:spAutoFit/>
          </a:bodyPr>
          <a:lstStyle/>
          <a:p>
            <a:pPr marL="0" lvl="0" indent="0" algn="r" rtl="1">
              <a:lnSpc>
                <a:spcPts val="5879"/>
              </a:lnSpc>
              <a:spcBef>
                <a:spcPct val="0"/>
              </a:spcBef>
            </a:pPr>
            <a:r>
              <a:rPr lang="he-IL" sz="4199" spc="-96">
                <a:solidFill>
                  <a:srgbClr val="04588C"/>
                </a:solidFill>
                <a:latin typeface="Assistant"/>
                <a:ea typeface="Assistant"/>
                <a:cs typeface="Assistant"/>
                <a:sym typeface="Assistant"/>
                <a:rtl/>
              </a:rPr>
              <a:t>יחידת הבריאות תשמש גוף מתכלל ומאפשר, המשמש מוקד ידע, איסוף נתונים, זיהוי פערים, ייזום ויישום התערבויות מקומיות, תוך חיבור בין מערכות הבריאות הקיימות, אגפי המועצה, הישובים והצרכים הקהילתיים. זאת מתוך הבנה מערכתית של בריאות כתוצר של תנאים חברתיים וסביבתיים, ומתוך שאיפה לשלב היבטי בריאות בתהליכי התכנון והעשייה המוניציפלית. </a:t>
            </a:r>
            <a:r>
              <a:rPr lang="he-IL" sz="4199" b="1" spc="-96">
                <a:solidFill>
                  <a:srgbClr val="04588C"/>
                </a:solidFill>
                <a:latin typeface="Assistant Bold"/>
                <a:ea typeface="Assistant Bold"/>
                <a:cs typeface="Assistant Bold"/>
                <a:sym typeface="Assistant Bold"/>
                <a:rtl/>
              </a:rPr>
              <a:t>היחידה תפעל כגורם מקצועי תומך ומחבר, המסייע בקידום יוזמות רלוונטיות ומעודד שותפות ושיתופי פעולה אפקטיביים לטובת שיפור מתמשך באיכות החיים של התושבים.</a:t>
            </a:r>
          </a:p>
        </p:txBody>
      </p:sp>
      <p:sp>
        <p:nvSpPr>
          <p:cNvPr id="4" name="TextBox 4"/>
          <p:cNvSpPr txBox="1"/>
          <p:nvPr/>
        </p:nvSpPr>
        <p:spPr>
          <a:xfrm>
            <a:off x="11693843" y="610235"/>
            <a:ext cx="5775007" cy="951230"/>
          </a:xfrm>
          <a:prstGeom prst="rect">
            <a:avLst/>
          </a:prstGeom>
        </p:spPr>
        <p:txBody>
          <a:bodyPr lIns="0" tIns="0" rIns="0" bIns="0" rtlCol="0" anchor="t">
            <a:spAutoFit/>
          </a:bodyPr>
          <a:lstStyle/>
          <a:p>
            <a:pPr marL="0" lvl="0" indent="0" algn="r" rtl="1">
              <a:lnSpc>
                <a:spcPts val="7209"/>
              </a:lnSpc>
            </a:pPr>
            <a:r>
              <a:rPr lang="he-IL" sz="6999" b="1" spc="-83">
                <a:solidFill>
                  <a:srgbClr val="04588C"/>
                </a:solidFill>
                <a:latin typeface="Assistant Bold"/>
                <a:ea typeface="Assistant Bold"/>
                <a:cs typeface="Assistant Bold"/>
                <a:sym typeface="Assistant Bold"/>
                <a:rtl/>
              </a:rPr>
              <a:t>ייעוד היחידה</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bg>
      <p:bgPr>
        <a:gradFill rotWithShape="1">
          <a:gsLst>
            <a:gs pos="0">
              <a:srgbClr val="FFFFFF">
                <a:alpha val="100000"/>
              </a:srgbClr>
            </a:gs>
            <a:gs pos="100000">
              <a:srgbClr val="E8E8E8">
                <a:alpha val="100000"/>
              </a:srgbClr>
            </a:gs>
          </a:gsLst>
          <a:lin ang="2100000"/>
        </a:gradFill>
        <a:effectLst/>
      </p:bgPr>
    </p:bg>
    <p:spTree>
      <p:nvGrpSpPr>
        <p:cNvPr id="1" name=""/>
        <p:cNvGrpSpPr/>
        <p:nvPr/>
      </p:nvGrpSpPr>
      <p:grpSpPr>
        <a:xfrm>
          <a:off x="0" y="0"/>
          <a:ext cx="0" cy="0"/>
          <a:chOff x="0" y="0"/>
          <a:chExt cx="0" cy="0"/>
        </a:xfrm>
      </p:grpSpPr>
      <p:sp>
        <p:nvSpPr>
          <p:cNvPr id="2" name="Freeform 2"/>
          <p:cNvSpPr/>
          <p:nvPr/>
        </p:nvSpPr>
        <p:spPr>
          <a:xfrm>
            <a:off x="517549" y="3851109"/>
            <a:ext cx="6573036" cy="5648673"/>
          </a:xfrm>
          <a:custGeom>
            <a:avLst/>
            <a:gdLst/>
            <a:ahLst/>
            <a:cxnLst/>
            <a:rect l="l" t="t" r="r" b="b"/>
            <a:pathLst>
              <a:path w="6573036" h="5648673">
                <a:moveTo>
                  <a:pt x="0" y="0"/>
                </a:moveTo>
                <a:lnTo>
                  <a:pt x="6573036" y="0"/>
                </a:lnTo>
                <a:lnTo>
                  <a:pt x="6573036" y="5648673"/>
                </a:lnTo>
                <a:lnTo>
                  <a:pt x="0" y="5648673"/>
                </a:lnTo>
                <a:lnTo>
                  <a:pt x="0" y="0"/>
                </a:lnTo>
                <a:close/>
              </a:path>
            </a:pathLst>
          </a:custGeom>
          <a:blipFill>
            <a:blip r:embed="rId3"/>
            <a:stretch>
              <a:fillRect l="-7291" r="-7291"/>
            </a:stretch>
          </a:blipFill>
        </p:spPr>
        <p:txBody>
          <a:bodyPr/>
          <a:lstStyle/>
          <a:p>
            <a:endParaRPr lang="he-IL"/>
          </a:p>
        </p:txBody>
      </p:sp>
      <p:sp>
        <p:nvSpPr>
          <p:cNvPr id="3" name="Freeform 3"/>
          <p:cNvSpPr/>
          <p:nvPr/>
        </p:nvSpPr>
        <p:spPr>
          <a:xfrm>
            <a:off x="13002732" y="3851109"/>
            <a:ext cx="4767719" cy="5648673"/>
          </a:xfrm>
          <a:custGeom>
            <a:avLst/>
            <a:gdLst/>
            <a:ahLst/>
            <a:cxnLst/>
            <a:rect l="l" t="t" r="r" b="b"/>
            <a:pathLst>
              <a:path w="4767719" h="5648673">
                <a:moveTo>
                  <a:pt x="0" y="0"/>
                </a:moveTo>
                <a:lnTo>
                  <a:pt x="4767719" y="0"/>
                </a:lnTo>
                <a:lnTo>
                  <a:pt x="4767719" y="5648673"/>
                </a:lnTo>
                <a:lnTo>
                  <a:pt x="0" y="5648673"/>
                </a:lnTo>
                <a:lnTo>
                  <a:pt x="0" y="0"/>
                </a:lnTo>
                <a:close/>
              </a:path>
            </a:pathLst>
          </a:custGeom>
          <a:blipFill>
            <a:blip r:embed="rId4"/>
            <a:stretch>
              <a:fillRect t="-12538"/>
            </a:stretch>
          </a:blipFill>
        </p:spPr>
        <p:txBody>
          <a:bodyPr/>
          <a:lstStyle/>
          <a:p>
            <a:endParaRPr lang="he-IL"/>
          </a:p>
        </p:txBody>
      </p:sp>
      <p:sp>
        <p:nvSpPr>
          <p:cNvPr id="4" name="Freeform 4"/>
          <p:cNvSpPr/>
          <p:nvPr/>
        </p:nvSpPr>
        <p:spPr>
          <a:xfrm>
            <a:off x="8489528" y="3864422"/>
            <a:ext cx="3114262" cy="5635360"/>
          </a:xfrm>
          <a:custGeom>
            <a:avLst/>
            <a:gdLst/>
            <a:ahLst/>
            <a:cxnLst/>
            <a:rect l="l" t="t" r="r" b="b"/>
            <a:pathLst>
              <a:path w="3114262" h="5635360">
                <a:moveTo>
                  <a:pt x="0" y="0"/>
                </a:moveTo>
                <a:lnTo>
                  <a:pt x="3114262" y="0"/>
                </a:lnTo>
                <a:lnTo>
                  <a:pt x="3114262" y="5635360"/>
                </a:lnTo>
                <a:lnTo>
                  <a:pt x="0" y="5635360"/>
                </a:lnTo>
                <a:lnTo>
                  <a:pt x="0" y="0"/>
                </a:lnTo>
                <a:close/>
              </a:path>
            </a:pathLst>
          </a:custGeom>
          <a:blipFill>
            <a:blip r:embed="rId5"/>
            <a:stretch>
              <a:fillRect l="-101283" r="-119698"/>
            </a:stretch>
          </a:blipFill>
        </p:spPr>
        <p:txBody>
          <a:bodyPr/>
          <a:lstStyle/>
          <a:p>
            <a:endParaRPr lang="he-IL"/>
          </a:p>
        </p:txBody>
      </p:sp>
      <p:sp>
        <p:nvSpPr>
          <p:cNvPr id="5" name="TextBox 5"/>
          <p:cNvSpPr txBox="1"/>
          <p:nvPr/>
        </p:nvSpPr>
        <p:spPr>
          <a:xfrm>
            <a:off x="3445931" y="610235"/>
            <a:ext cx="12526150" cy="951230"/>
          </a:xfrm>
          <a:prstGeom prst="rect">
            <a:avLst/>
          </a:prstGeom>
        </p:spPr>
        <p:txBody>
          <a:bodyPr lIns="0" tIns="0" rIns="0" bIns="0" rtlCol="0" anchor="t">
            <a:spAutoFit/>
          </a:bodyPr>
          <a:lstStyle/>
          <a:p>
            <a:pPr marL="0" lvl="0" indent="0" algn="r" rtl="1">
              <a:lnSpc>
                <a:spcPts val="7209"/>
              </a:lnSpc>
            </a:pPr>
            <a:r>
              <a:rPr lang="he-IL" sz="6999" b="1" spc="-83">
                <a:solidFill>
                  <a:srgbClr val="04588C"/>
                </a:solidFill>
                <a:latin typeface="Assistant Bold"/>
                <a:ea typeface="Assistant Bold"/>
                <a:cs typeface="Assistant Bold"/>
                <a:sym typeface="Assistant Bold"/>
                <a:rtl/>
              </a:rPr>
              <a:t>מהלכים משותפים בתחום הבריאות</a:t>
            </a:r>
          </a:p>
        </p:txBody>
      </p:sp>
      <p:sp>
        <p:nvSpPr>
          <p:cNvPr id="6" name="TextBox 6"/>
          <p:cNvSpPr txBox="1"/>
          <p:nvPr/>
        </p:nvSpPr>
        <p:spPr>
          <a:xfrm>
            <a:off x="13564442" y="2726996"/>
            <a:ext cx="4118471" cy="613410"/>
          </a:xfrm>
          <a:prstGeom prst="rect">
            <a:avLst/>
          </a:prstGeom>
        </p:spPr>
        <p:txBody>
          <a:bodyPr lIns="0" tIns="0" rIns="0" bIns="0" rtlCol="0" anchor="t">
            <a:spAutoFit/>
          </a:bodyPr>
          <a:lstStyle/>
          <a:p>
            <a:pPr algn="ctr" rtl="1">
              <a:lnSpc>
                <a:spcPts val="5040"/>
              </a:lnSpc>
            </a:pPr>
            <a:r>
              <a:rPr lang="he-IL" sz="3600" b="1">
                <a:solidFill>
                  <a:srgbClr val="0E4BB9"/>
                </a:solidFill>
                <a:latin typeface="Assistant Bold"/>
                <a:ea typeface="Assistant Bold"/>
                <a:cs typeface="Assistant Bold"/>
                <a:sym typeface="Assistant Bold"/>
                <a:rtl/>
              </a:rPr>
              <a:t>תזונה בריאה מגיל צעיר</a:t>
            </a:r>
          </a:p>
        </p:txBody>
      </p:sp>
      <p:sp>
        <p:nvSpPr>
          <p:cNvPr id="7" name="TextBox 7"/>
          <p:cNvSpPr txBox="1"/>
          <p:nvPr/>
        </p:nvSpPr>
        <p:spPr>
          <a:xfrm>
            <a:off x="1015419" y="2726996"/>
            <a:ext cx="4861024" cy="613410"/>
          </a:xfrm>
          <a:prstGeom prst="rect">
            <a:avLst/>
          </a:prstGeom>
        </p:spPr>
        <p:txBody>
          <a:bodyPr lIns="0" tIns="0" rIns="0" bIns="0" rtlCol="0" anchor="t">
            <a:spAutoFit/>
          </a:bodyPr>
          <a:lstStyle/>
          <a:p>
            <a:pPr algn="ctr" rtl="1">
              <a:lnSpc>
                <a:spcPts val="5040"/>
              </a:lnSpc>
            </a:pPr>
            <a:r>
              <a:rPr lang="he-IL" sz="3600" b="1">
                <a:solidFill>
                  <a:srgbClr val="0E4BB9"/>
                </a:solidFill>
                <a:latin typeface="Assistant Bold"/>
                <a:ea typeface="Assistant Bold"/>
                <a:cs typeface="Assistant Bold"/>
                <a:sym typeface="Assistant Bold"/>
                <a:rtl/>
              </a:rPr>
              <a:t>צוותי רפואה ישוביים בחירום</a:t>
            </a:r>
          </a:p>
        </p:txBody>
      </p:sp>
      <p:sp>
        <p:nvSpPr>
          <p:cNvPr id="8" name="TextBox 8"/>
          <p:cNvSpPr txBox="1"/>
          <p:nvPr/>
        </p:nvSpPr>
        <p:spPr>
          <a:xfrm>
            <a:off x="7675644" y="2726996"/>
            <a:ext cx="5060752" cy="613410"/>
          </a:xfrm>
          <a:prstGeom prst="rect">
            <a:avLst/>
          </a:prstGeom>
        </p:spPr>
        <p:txBody>
          <a:bodyPr lIns="0" tIns="0" rIns="0" bIns="0" rtlCol="0" anchor="t">
            <a:spAutoFit/>
          </a:bodyPr>
          <a:lstStyle/>
          <a:p>
            <a:pPr algn="ctr" rtl="1">
              <a:lnSpc>
                <a:spcPts val="5040"/>
              </a:lnSpc>
            </a:pPr>
            <a:r>
              <a:rPr lang="he-IL" sz="3600" b="1">
                <a:solidFill>
                  <a:srgbClr val="0E4BB9"/>
                </a:solidFill>
                <a:latin typeface="Assistant Bold"/>
                <a:ea typeface="Assistant Bold"/>
                <a:cs typeface="Assistant Bold"/>
                <a:sym typeface="Assistant Bold"/>
                <a:rtl/>
              </a:rPr>
              <a:t>כסאות הנקה במרחב הציבורי</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57294df7-b90e-4fb0-a4dd-d32f6350137f" xsi:nil="true"/>
    <lcf76f155ced4ddcb4097134ff3c332f xmlns="338b2181-a17d-4a57-835b-e91cd84a2b9e">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מסמך" ma:contentTypeID="0x010100ED4D91A11DED50468C197137F26C7760" ma:contentTypeVersion="16" ma:contentTypeDescription="צור מסמך חדש." ma:contentTypeScope="" ma:versionID="5347dedabdce298c216d77cec5940246">
  <xsd:schema xmlns:xsd="http://www.w3.org/2001/XMLSchema" xmlns:xs="http://www.w3.org/2001/XMLSchema" xmlns:p="http://schemas.microsoft.com/office/2006/metadata/properties" xmlns:ns2="338b2181-a17d-4a57-835b-e91cd84a2b9e" xmlns:ns3="57294df7-b90e-4fb0-a4dd-d32f6350137f" targetNamespace="http://schemas.microsoft.com/office/2006/metadata/properties" ma:root="true" ma:fieldsID="2ea56998fc7873911d574f246cf017e7" ns2:_="" ns3:_="">
    <xsd:import namespace="338b2181-a17d-4a57-835b-e91cd84a2b9e"/>
    <xsd:import namespace="57294df7-b90e-4fb0-a4dd-d32f6350137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8b2181-a17d-4a57-835b-e91cd84a2b9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תגיות תמונה" ma:readOnly="false" ma:fieldId="{5cf76f15-5ced-4ddc-b409-7134ff3c332f}" ma:taxonomyMulti="true" ma:sspId="2bb39e75-7c9d-46b9-be15-be60d939c0fc" ma:termSetId="09814cd3-568e-fe90-9814-8d621ff8fb84" ma:anchorId="fba54fb3-c3e1-fe81-a776-ca4b69148c4d" ma:open="true" ma:isKeyword="false">
      <xsd:complexType>
        <xsd:sequence>
          <xsd:element ref="pc:Terms" minOccurs="0" maxOccurs="1"/>
        </xsd:sequence>
      </xsd:complexType>
    </xsd:element>
    <xsd:element name="MediaServiceLocation" ma:index="17" nillable="true" ma:displayName="Location"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7294df7-b90e-4fb0-a4dd-d32f6350137f" elementFormDefault="qualified">
    <xsd:import namespace="http://schemas.microsoft.com/office/2006/documentManagement/types"/>
    <xsd:import namespace="http://schemas.microsoft.com/office/infopath/2007/PartnerControls"/>
    <xsd:element name="SharedWithUsers" ma:index="10" nillable="true" ma:displayName="משותף עם"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משותף עם פרטים" ma:internalName="SharedWithDetails" ma:readOnly="true">
      <xsd:simpleType>
        <xsd:restriction base="dms:Note">
          <xsd:maxLength value="255"/>
        </xsd:restriction>
      </xsd:simpleType>
    </xsd:element>
    <xsd:element name="TaxCatchAll" ma:index="16" nillable="true" ma:displayName="Taxonomy Catch All Column" ma:hidden="true" ma:list="{d844bd43-6e5f-4fb4-b516-f8a110148d45}" ma:internalName="TaxCatchAll" ma:showField="CatchAllData" ma:web="57294df7-b90e-4fb0-a4dd-d32f6350137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סוג תוכן"/>
        <xsd:element ref="dc:title" minOccurs="0" maxOccurs="1" ma:index="4" ma:displayName="כותרת"/>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4B6F7B-1796-48AA-AA3D-4E96A3D91568}">
  <ds:schemaRefs>
    <ds:schemaRef ds:uri="http://schemas.microsoft.com/sharepoint/v3/contenttype/forms"/>
  </ds:schemaRefs>
</ds:datastoreItem>
</file>

<file path=customXml/itemProps2.xml><?xml version="1.0" encoding="utf-8"?>
<ds:datastoreItem xmlns:ds="http://schemas.openxmlformats.org/officeDocument/2006/customXml" ds:itemID="{FDE8A01D-3649-4C9A-86A9-7B4D13B06D75}">
  <ds:schemaRefs>
    <ds:schemaRef ds:uri="http://schemas.microsoft.com/office/2006/metadata/properties"/>
    <ds:schemaRef ds:uri="http://schemas.microsoft.com/office/infopath/2007/PartnerControls"/>
    <ds:schemaRef ds:uri="57294df7-b90e-4fb0-a4dd-d32f6350137f"/>
    <ds:schemaRef ds:uri="338b2181-a17d-4a57-835b-e91cd84a2b9e"/>
  </ds:schemaRefs>
</ds:datastoreItem>
</file>

<file path=customXml/itemProps3.xml><?xml version="1.0" encoding="utf-8"?>
<ds:datastoreItem xmlns:ds="http://schemas.openxmlformats.org/officeDocument/2006/customXml" ds:itemID="{8A25D710-0AB0-4BF7-A75E-A1479F55280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38b2181-a17d-4a57-835b-e91cd84a2b9e"/>
    <ds:schemaRef ds:uri="57294df7-b90e-4fb0-a4dd-d32f635013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106</TotalTime>
  <Words>3193</Words>
  <Application>Microsoft Office PowerPoint</Application>
  <PresentationFormat>מותאם אישית</PresentationFormat>
  <Paragraphs>465</Paragraphs>
  <Slides>53</Slides>
  <Notes>43</Notes>
  <HiddenSlides>27</HiddenSlides>
  <MMClips>0</MMClips>
  <ScaleCrop>false</ScaleCrop>
  <HeadingPairs>
    <vt:vector size="6" baseType="variant">
      <vt:variant>
        <vt:lpstr>גופנים בשימוש</vt:lpstr>
      </vt:variant>
      <vt:variant>
        <vt:i4>11</vt:i4>
      </vt:variant>
      <vt:variant>
        <vt:lpstr>ערכת נושא</vt:lpstr>
      </vt:variant>
      <vt:variant>
        <vt:i4>1</vt:i4>
      </vt:variant>
      <vt:variant>
        <vt:lpstr>כותרות שקופיות</vt:lpstr>
      </vt:variant>
      <vt:variant>
        <vt:i4>53</vt:i4>
      </vt:variant>
    </vt:vector>
  </HeadingPairs>
  <TitlesOfParts>
    <vt:vector size="65" baseType="lpstr">
      <vt:lpstr>Roboto Bold</vt:lpstr>
      <vt:lpstr>Assistant</vt:lpstr>
      <vt:lpstr>Calibri</vt:lpstr>
      <vt:lpstr>Noto Sans Hebrew Bold</vt:lpstr>
      <vt:lpstr>Helvetica World</vt:lpstr>
      <vt:lpstr>Helvetica World Bold</vt:lpstr>
      <vt:lpstr>Helvetica Hebrew Italics</vt:lpstr>
      <vt:lpstr>Noto Sans Hebrew</vt:lpstr>
      <vt:lpstr>Assistant Bold</vt:lpstr>
      <vt:lpstr>Arial</vt:lpstr>
      <vt:lpstr>Helvetica Hebrew</vt:lpstr>
      <vt:lpstr>Office Theme</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ועדת היגוי בריאות שער הנגב אפריל 2026</dc:title>
  <dc:creator>עדי חדד</dc:creator>
  <cp:lastModifiedBy>עדי חדד</cp:lastModifiedBy>
  <cp:revision>4</cp:revision>
  <dcterms:created xsi:type="dcterms:W3CDTF">2006-08-16T00:00:00Z</dcterms:created>
  <dcterms:modified xsi:type="dcterms:W3CDTF">2026-04-30T09:39:53Z</dcterms:modified>
  <dc:identifier>DAHICIzGoR0</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0x010100ED4D91A11DED50468C197137F26C7760</vt:lpwstr>
  </property>
</Properties>
</file>